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8" r:id="rId3"/>
    <p:sldId id="257" r:id="rId4"/>
    <p:sldId id="289" r:id="rId5"/>
    <p:sldId id="266" r:id="rId6"/>
    <p:sldId id="259" r:id="rId7"/>
    <p:sldId id="260" r:id="rId8"/>
    <p:sldId id="261" r:id="rId9"/>
    <p:sldId id="262" r:id="rId10"/>
    <p:sldId id="265" r:id="rId11"/>
    <p:sldId id="269" r:id="rId12"/>
    <p:sldId id="267" r:id="rId13"/>
    <p:sldId id="268" r:id="rId14"/>
    <p:sldId id="296" r:id="rId15"/>
    <p:sldId id="279" r:id="rId16"/>
    <p:sldId id="280" r:id="rId17"/>
    <p:sldId id="281" r:id="rId18"/>
    <p:sldId id="282" r:id="rId19"/>
    <p:sldId id="297" r:id="rId20"/>
    <p:sldId id="283" r:id="rId21"/>
    <p:sldId id="284" r:id="rId22"/>
    <p:sldId id="285" r:id="rId23"/>
    <p:sldId id="286" r:id="rId24"/>
    <p:sldId id="271" r:id="rId25"/>
    <p:sldId id="298" r:id="rId26"/>
    <p:sldId id="299" r:id="rId27"/>
    <p:sldId id="300" r:id="rId28"/>
    <p:sldId id="292" r:id="rId29"/>
    <p:sldId id="272" r:id="rId30"/>
    <p:sldId id="273" r:id="rId31"/>
    <p:sldId id="302" r:id="rId32"/>
    <p:sldId id="301" r:id="rId33"/>
    <p:sldId id="303" r:id="rId34"/>
    <p:sldId id="304" r:id="rId35"/>
    <p:sldId id="291" r:id="rId36"/>
    <p:sldId id="295" r:id="rId37"/>
    <p:sldId id="29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374" autoAdjust="0"/>
    <p:restoredTop sz="94542" autoAdjust="0"/>
  </p:normalViewPr>
  <p:slideViewPr>
    <p:cSldViewPr snapToGrid="0">
      <p:cViewPr varScale="1">
        <p:scale>
          <a:sx n="72" d="100"/>
          <a:sy n="72" d="100"/>
        </p:scale>
        <p:origin x="312" y="60"/>
      </p:cViewPr>
      <p:guideLst/>
    </p:cSldViewPr>
  </p:slideViewPr>
  <p:outlineViewPr>
    <p:cViewPr>
      <p:scale>
        <a:sx n="33" d="100"/>
        <a:sy n="33" d="100"/>
      </p:scale>
      <p:origin x="0" y="-15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C2A149-0B2C-44F6-A0A2-965B1B8CFCD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593C951-C3FB-4F86-A70D-A7DE91D9A73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SG"/>
            <a:t>Sphere</a:t>
          </a:r>
          <a:endParaRPr lang="en-US"/>
        </a:p>
      </dgm:t>
    </dgm:pt>
    <dgm:pt modelId="{6ED7760E-638F-4936-9BC6-54AF8E3BAFB5}" type="parTrans" cxnId="{545C3363-8B0E-4592-82C9-E672B170C39D}">
      <dgm:prSet/>
      <dgm:spPr/>
      <dgm:t>
        <a:bodyPr/>
        <a:lstStyle/>
        <a:p>
          <a:endParaRPr lang="en-US"/>
        </a:p>
      </dgm:t>
    </dgm:pt>
    <dgm:pt modelId="{DD094E28-9B58-4129-91A1-3EA73F689971}" type="sibTrans" cxnId="{545C3363-8B0E-4592-82C9-E672B170C39D}">
      <dgm:prSet/>
      <dgm:spPr/>
      <dgm:t>
        <a:bodyPr/>
        <a:lstStyle/>
        <a:p>
          <a:endParaRPr lang="en-US"/>
        </a:p>
      </dgm:t>
    </dgm:pt>
    <dgm:pt modelId="{26B7B74B-2074-426C-8235-EEF7488126B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SG"/>
            <a:t>Terrain</a:t>
          </a:r>
          <a:endParaRPr lang="en-US"/>
        </a:p>
      </dgm:t>
    </dgm:pt>
    <dgm:pt modelId="{6EEF0635-BBAA-45A9-81E3-AFFEFE9EE555}" type="parTrans" cxnId="{A6B0CC7C-0D40-45AB-8144-CE708FD7A581}">
      <dgm:prSet/>
      <dgm:spPr/>
      <dgm:t>
        <a:bodyPr/>
        <a:lstStyle/>
        <a:p>
          <a:endParaRPr lang="en-US"/>
        </a:p>
      </dgm:t>
    </dgm:pt>
    <dgm:pt modelId="{1ABB888D-4DB5-418B-9DAE-8CB0E52F79F4}" type="sibTrans" cxnId="{A6B0CC7C-0D40-45AB-8144-CE708FD7A581}">
      <dgm:prSet/>
      <dgm:spPr/>
      <dgm:t>
        <a:bodyPr/>
        <a:lstStyle/>
        <a:p>
          <a:endParaRPr lang="en-US"/>
        </a:p>
      </dgm:t>
    </dgm:pt>
    <dgm:pt modelId="{C894E216-C856-4EDF-A942-1C504C471C2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SG"/>
            <a:t>Colouring</a:t>
          </a:r>
          <a:endParaRPr lang="en-US"/>
        </a:p>
      </dgm:t>
    </dgm:pt>
    <dgm:pt modelId="{3DF882CA-6C6D-4BAC-8A2C-C8F940A1CD1D}" type="parTrans" cxnId="{3EC69419-BC3D-48B5-BDA6-4B7535DDF95C}">
      <dgm:prSet/>
      <dgm:spPr/>
      <dgm:t>
        <a:bodyPr/>
        <a:lstStyle/>
        <a:p>
          <a:endParaRPr lang="en-US"/>
        </a:p>
      </dgm:t>
    </dgm:pt>
    <dgm:pt modelId="{1E8DBB1B-D491-42D3-AB68-7A81AAC1493B}" type="sibTrans" cxnId="{3EC69419-BC3D-48B5-BDA6-4B7535DDF95C}">
      <dgm:prSet/>
      <dgm:spPr/>
      <dgm:t>
        <a:bodyPr/>
        <a:lstStyle/>
        <a:p>
          <a:endParaRPr lang="en-US"/>
        </a:p>
      </dgm:t>
    </dgm:pt>
    <dgm:pt modelId="{A7D6F067-54B9-48F3-9906-CE3477A6C61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SG" dirty="0"/>
            <a:t>Ocean</a:t>
          </a:r>
          <a:endParaRPr lang="en-US" dirty="0"/>
        </a:p>
      </dgm:t>
    </dgm:pt>
    <dgm:pt modelId="{3EB7E426-FBB3-4555-A914-0C11E4CE9227}" type="parTrans" cxnId="{0E5EA383-2308-4516-99BF-08BDFC6F206B}">
      <dgm:prSet/>
      <dgm:spPr/>
      <dgm:t>
        <a:bodyPr/>
        <a:lstStyle/>
        <a:p>
          <a:endParaRPr lang="en-US"/>
        </a:p>
      </dgm:t>
    </dgm:pt>
    <dgm:pt modelId="{5B70BA4B-67B9-4B14-8D1B-29D4A6E7059A}" type="sibTrans" cxnId="{0E5EA383-2308-4516-99BF-08BDFC6F206B}">
      <dgm:prSet/>
      <dgm:spPr/>
      <dgm:t>
        <a:bodyPr/>
        <a:lstStyle/>
        <a:p>
          <a:endParaRPr lang="en-US"/>
        </a:p>
      </dgm:t>
    </dgm:pt>
    <dgm:pt modelId="{E95D5996-0150-41B5-B45A-BA351D480F4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SG"/>
            <a:t>Atmosphere</a:t>
          </a:r>
          <a:endParaRPr lang="en-US"/>
        </a:p>
      </dgm:t>
    </dgm:pt>
    <dgm:pt modelId="{EA5CE494-8F67-4F3A-956C-1921B76A1924}" type="parTrans" cxnId="{1B1FAB99-E1B9-4C78-A1F6-45C189DEA061}">
      <dgm:prSet/>
      <dgm:spPr/>
      <dgm:t>
        <a:bodyPr/>
        <a:lstStyle/>
        <a:p>
          <a:endParaRPr lang="en-US"/>
        </a:p>
      </dgm:t>
    </dgm:pt>
    <dgm:pt modelId="{B2884C14-F52A-47CD-961C-AC182F66C70F}" type="sibTrans" cxnId="{1B1FAB99-E1B9-4C78-A1F6-45C189DEA061}">
      <dgm:prSet/>
      <dgm:spPr/>
      <dgm:t>
        <a:bodyPr/>
        <a:lstStyle/>
        <a:p>
          <a:endParaRPr lang="en-US"/>
        </a:p>
      </dgm:t>
    </dgm:pt>
    <dgm:pt modelId="{A90814C0-0EA5-4C29-9417-0C481AF477E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SG" dirty="0"/>
            <a:t>Clouds</a:t>
          </a:r>
          <a:endParaRPr lang="en-US" dirty="0"/>
        </a:p>
      </dgm:t>
    </dgm:pt>
    <dgm:pt modelId="{2C49BC19-3A4B-4DFF-92A6-DD1AFE4EAE72}" type="parTrans" cxnId="{3E3EB1EC-5AD3-48A0-9C13-013E3FC011CF}">
      <dgm:prSet/>
      <dgm:spPr/>
      <dgm:t>
        <a:bodyPr/>
        <a:lstStyle/>
        <a:p>
          <a:endParaRPr lang="en-US"/>
        </a:p>
      </dgm:t>
    </dgm:pt>
    <dgm:pt modelId="{1FC014B0-52C7-4D13-B1C3-FFC848BB3C47}" type="sibTrans" cxnId="{3E3EB1EC-5AD3-48A0-9C13-013E3FC011CF}">
      <dgm:prSet/>
      <dgm:spPr/>
      <dgm:t>
        <a:bodyPr/>
        <a:lstStyle/>
        <a:p>
          <a:endParaRPr lang="en-US"/>
        </a:p>
      </dgm:t>
    </dgm:pt>
    <dgm:pt modelId="{FA432C0A-3F04-4D03-B11B-F2634E8363E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Others</a:t>
          </a:r>
        </a:p>
      </dgm:t>
    </dgm:pt>
    <dgm:pt modelId="{7D040E22-01F9-4172-B673-39A625E33E6F}" type="parTrans" cxnId="{62CA6E45-F3F7-4D38-BD56-8632433409DF}">
      <dgm:prSet/>
      <dgm:spPr/>
      <dgm:t>
        <a:bodyPr/>
        <a:lstStyle/>
        <a:p>
          <a:endParaRPr lang="en-SG"/>
        </a:p>
      </dgm:t>
    </dgm:pt>
    <dgm:pt modelId="{ACD90321-23C6-4415-92C8-5856C0B3D703}" type="sibTrans" cxnId="{62CA6E45-F3F7-4D38-BD56-8632433409DF}">
      <dgm:prSet/>
      <dgm:spPr/>
      <dgm:t>
        <a:bodyPr/>
        <a:lstStyle/>
        <a:p>
          <a:endParaRPr lang="en-SG"/>
        </a:p>
      </dgm:t>
    </dgm:pt>
    <dgm:pt modelId="{E38980CA-302D-4236-95ED-A1ADF81C2E12}" type="pres">
      <dgm:prSet presAssocID="{2BC2A149-0B2C-44F6-A0A2-965B1B8CFCDD}" presName="root" presStyleCnt="0">
        <dgm:presLayoutVars>
          <dgm:dir/>
          <dgm:resizeHandles val="exact"/>
        </dgm:presLayoutVars>
      </dgm:prSet>
      <dgm:spPr/>
    </dgm:pt>
    <dgm:pt modelId="{8530C9C5-664D-41C3-A780-AF8DC67E05AA}" type="pres">
      <dgm:prSet presAssocID="{3593C951-C3FB-4F86-A70D-A7DE91D9A736}" presName="compNode" presStyleCnt="0"/>
      <dgm:spPr/>
    </dgm:pt>
    <dgm:pt modelId="{5A406B30-A1E3-4FA9-80E0-7FD2AFCA1E8E}" type="pres">
      <dgm:prSet presAssocID="{3593C951-C3FB-4F86-A70D-A7DE91D9A736}" presName="iconBgRect" presStyleLbl="bgShp" presStyleIdx="0" presStyleCnt="7"/>
      <dgm:spPr/>
    </dgm:pt>
    <dgm:pt modelId="{74EECB4C-A05B-4FD7-9D01-5076D6327458}" type="pres">
      <dgm:prSet presAssocID="{3593C951-C3FB-4F86-A70D-A7DE91D9A736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here outline"/>
        </a:ext>
      </dgm:extLst>
    </dgm:pt>
    <dgm:pt modelId="{39E53038-FB33-4905-9DBD-2C8BA147B368}" type="pres">
      <dgm:prSet presAssocID="{3593C951-C3FB-4F86-A70D-A7DE91D9A736}" presName="spaceRect" presStyleCnt="0"/>
      <dgm:spPr/>
    </dgm:pt>
    <dgm:pt modelId="{3C664D80-0E9F-4DE9-BD27-6B6637D474DC}" type="pres">
      <dgm:prSet presAssocID="{3593C951-C3FB-4F86-A70D-A7DE91D9A736}" presName="textRect" presStyleLbl="revTx" presStyleIdx="0" presStyleCnt="7">
        <dgm:presLayoutVars>
          <dgm:chMax val="1"/>
          <dgm:chPref val="1"/>
        </dgm:presLayoutVars>
      </dgm:prSet>
      <dgm:spPr/>
    </dgm:pt>
    <dgm:pt modelId="{F4AB65E9-D33E-480E-A8F5-B42737173D68}" type="pres">
      <dgm:prSet presAssocID="{DD094E28-9B58-4129-91A1-3EA73F689971}" presName="sibTrans" presStyleCnt="0"/>
      <dgm:spPr/>
    </dgm:pt>
    <dgm:pt modelId="{047EBFF6-DB83-44F4-8E29-699219C41C38}" type="pres">
      <dgm:prSet presAssocID="{26B7B74B-2074-426C-8235-EEF7488126BB}" presName="compNode" presStyleCnt="0"/>
      <dgm:spPr/>
    </dgm:pt>
    <dgm:pt modelId="{CFABC0C5-9DFC-494F-96BB-A2B7F1D98F5C}" type="pres">
      <dgm:prSet presAssocID="{26B7B74B-2074-426C-8235-EEF7488126BB}" presName="iconBgRect" presStyleLbl="bgShp" presStyleIdx="1" presStyleCnt="7"/>
      <dgm:spPr/>
    </dgm:pt>
    <dgm:pt modelId="{D5564CA6-5B78-4722-A083-B07BDA5B0D3B}" type="pres">
      <dgm:prSet presAssocID="{26B7B74B-2074-426C-8235-EEF7488126BB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ntains"/>
        </a:ext>
      </dgm:extLst>
    </dgm:pt>
    <dgm:pt modelId="{60425300-8563-4F46-89F9-7574F2693C42}" type="pres">
      <dgm:prSet presAssocID="{26B7B74B-2074-426C-8235-EEF7488126BB}" presName="spaceRect" presStyleCnt="0"/>
      <dgm:spPr/>
    </dgm:pt>
    <dgm:pt modelId="{671AF1C3-37EB-4B06-87D6-0536FE5E0DE0}" type="pres">
      <dgm:prSet presAssocID="{26B7B74B-2074-426C-8235-EEF7488126BB}" presName="textRect" presStyleLbl="revTx" presStyleIdx="1" presStyleCnt="7">
        <dgm:presLayoutVars>
          <dgm:chMax val="1"/>
          <dgm:chPref val="1"/>
        </dgm:presLayoutVars>
      </dgm:prSet>
      <dgm:spPr/>
    </dgm:pt>
    <dgm:pt modelId="{64277302-ABD0-4CF4-9B0B-856743423CC9}" type="pres">
      <dgm:prSet presAssocID="{1ABB888D-4DB5-418B-9DAE-8CB0E52F79F4}" presName="sibTrans" presStyleCnt="0"/>
      <dgm:spPr/>
    </dgm:pt>
    <dgm:pt modelId="{02B3433D-4467-440F-BB88-32F95C8830C4}" type="pres">
      <dgm:prSet presAssocID="{C894E216-C856-4EDF-A942-1C504C471C2F}" presName="compNode" presStyleCnt="0"/>
      <dgm:spPr/>
    </dgm:pt>
    <dgm:pt modelId="{76EDB92B-17E1-47FF-B8CC-681453C65DF6}" type="pres">
      <dgm:prSet presAssocID="{C894E216-C856-4EDF-A942-1C504C471C2F}" presName="iconBgRect" presStyleLbl="bgShp" presStyleIdx="2" presStyleCnt="7"/>
      <dgm:spPr/>
    </dgm:pt>
    <dgm:pt modelId="{6D52BDC1-D618-4E3B-B8E7-854A76B967F2}" type="pres">
      <dgm:prSet presAssocID="{C894E216-C856-4EDF-A942-1C504C471C2F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ll paint brush"/>
        </a:ext>
      </dgm:extLst>
    </dgm:pt>
    <dgm:pt modelId="{FC55C610-6C50-4554-98BE-B4A18355E3A9}" type="pres">
      <dgm:prSet presAssocID="{C894E216-C856-4EDF-A942-1C504C471C2F}" presName="spaceRect" presStyleCnt="0"/>
      <dgm:spPr/>
    </dgm:pt>
    <dgm:pt modelId="{81464F93-9A29-4464-A24E-9B615D60DC6D}" type="pres">
      <dgm:prSet presAssocID="{C894E216-C856-4EDF-A942-1C504C471C2F}" presName="textRect" presStyleLbl="revTx" presStyleIdx="2" presStyleCnt="7">
        <dgm:presLayoutVars>
          <dgm:chMax val="1"/>
          <dgm:chPref val="1"/>
        </dgm:presLayoutVars>
      </dgm:prSet>
      <dgm:spPr/>
    </dgm:pt>
    <dgm:pt modelId="{66CCC051-5AA6-4340-B66A-FDADFCB52620}" type="pres">
      <dgm:prSet presAssocID="{1E8DBB1B-D491-42D3-AB68-7A81AAC1493B}" presName="sibTrans" presStyleCnt="0"/>
      <dgm:spPr/>
    </dgm:pt>
    <dgm:pt modelId="{F8FC324A-98E7-4F5B-B942-E9E227E0E2F5}" type="pres">
      <dgm:prSet presAssocID="{A7D6F067-54B9-48F3-9906-CE3477A6C612}" presName="compNode" presStyleCnt="0"/>
      <dgm:spPr/>
    </dgm:pt>
    <dgm:pt modelId="{92160E64-2E00-4E07-A1A6-2F09A99E053B}" type="pres">
      <dgm:prSet presAssocID="{A7D6F067-54B9-48F3-9906-CE3477A6C612}" presName="iconBgRect" presStyleLbl="bgShp" presStyleIdx="3" presStyleCnt="7"/>
      <dgm:spPr/>
    </dgm:pt>
    <dgm:pt modelId="{CC1A3661-FCA2-43CA-9D86-0E3BCB11EB4B}" type="pres">
      <dgm:prSet presAssocID="{A7D6F067-54B9-48F3-9906-CE3477A6C612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ug boat"/>
        </a:ext>
      </dgm:extLst>
    </dgm:pt>
    <dgm:pt modelId="{4422E0FF-9E42-43C4-852E-921D250C1A0F}" type="pres">
      <dgm:prSet presAssocID="{A7D6F067-54B9-48F3-9906-CE3477A6C612}" presName="spaceRect" presStyleCnt="0"/>
      <dgm:spPr/>
    </dgm:pt>
    <dgm:pt modelId="{D323E00B-5579-47D3-96C5-ACEA45BE9A94}" type="pres">
      <dgm:prSet presAssocID="{A7D6F067-54B9-48F3-9906-CE3477A6C612}" presName="textRect" presStyleLbl="revTx" presStyleIdx="3" presStyleCnt="7">
        <dgm:presLayoutVars>
          <dgm:chMax val="1"/>
          <dgm:chPref val="1"/>
        </dgm:presLayoutVars>
      </dgm:prSet>
      <dgm:spPr/>
    </dgm:pt>
    <dgm:pt modelId="{4B3CE5A6-3FFD-41CB-A4CB-2E089DBAD507}" type="pres">
      <dgm:prSet presAssocID="{5B70BA4B-67B9-4B14-8D1B-29D4A6E7059A}" presName="sibTrans" presStyleCnt="0"/>
      <dgm:spPr/>
    </dgm:pt>
    <dgm:pt modelId="{74259038-36CD-404C-B6FB-3E5EB70ABF47}" type="pres">
      <dgm:prSet presAssocID="{E95D5996-0150-41B5-B45A-BA351D480F44}" presName="compNode" presStyleCnt="0"/>
      <dgm:spPr/>
    </dgm:pt>
    <dgm:pt modelId="{51FF0221-D6FD-45FD-8FF7-BFE9342EDF22}" type="pres">
      <dgm:prSet presAssocID="{E95D5996-0150-41B5-B45A-BA351D480F44}" presName="iconBgRect" presStyleLbl="bgShp" presStyleIdx="4" presStyleCnt="7"/>
      <dgm:spPr/>
    </dgm:pt>
    <dgm:pt modelId="{F3E25F99-90EE-4788-B56D-98FAA4C1002C}" type="pres">
      <dgm:prSet presAssocID="{E95D5996-0150-41B5-B45A-BA351D480F44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t Air Balloon"/>
        </a:ext>
      </dgm:extLst>
    </dgm:pt>
    <dgm:pt modelId="{DB8F0818-B39E-4A29-BE37-BD29A33C82F5}" type="pres">
      <dgm:prSet presAssocID="{E95D5996-0150-41B5-B45A-BA351D480F44}" presName="spaceRect" presStyleCnt="0"/>
      <dgm:spPr/>
    </dgm:pt>
    <dgm:pt modelId="{FBCDADA3-1E83-400E-9502-250F7C2C9E89}" type="pres">
      <dgm:prSet presAssocID="{E95D5996-0150-41B5-B45A-BA351D480F44}" presName="textRect" presStyleLbl="revTx" presStyleIdx="4" presStyleCnt="7">
        <dgm:presLayoutVars>
          <dgm:chMax val="1"/>
          <dgm:chPref val="1"/>
        </dgm:presLayoutVars>
      </dgm:prSet>
      <dgm:spPr/>
    </dgm:pt>
    <dgm:pt modelId="{6D2575C0-24EE-4BCC-95A1-0F24A23AD9CE}" type="pres">
      <dgm:prSet presAssocID="{B2884C14-F52A-47CD-961C-AC182F66C70F}" presName="sibTrans" presStyleCnt="0"/>
      <dgm:spPr/>
    </dgm:pt>
    <dgm:pt modelId="{C0026850-7D34-44CD-9D80-CE499A33B3F1}" type="pres">
      <dgm:prSet presAssocID="{A90814C0-0EA5-4C29-9417-0C481AF477E7}" presName="compNode" presStyleCnt="0"/>
      <dgm:spPr/>
    </dgm:pt>
    <dgm:pt modelId="{854F65BF-2BA1-4E6A-BEDD-3CC49F626A3C}" type="pres">
      <dgm:prSet presAssocID="{A90814C0-0EA5-4C29-9417-0C481AF477E7}" presName="iconBgRect" presStyleLbl="bgShp" presStyleIdx="5" presStyleCnt="7"/>
      <dgm:spPr/>
    </dgm:pt>
    <dgm:pt modelId="{822DAA02-4263-42AD-979F-685F05170BBE}" type="pres">
      <dgm:prSet presAssocID="{A90814C0-0EA5-4C29-9417-0C481AF477E7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inbow"/>
        </a:ext>
      </dgm:extLst>
    </dgm:pt>
    <dgm:pt modelId="{09FFBC93-2F83-4DB6-910A-FE0A0B61458E}" type="pres">
      <dgm:prSet presAssocID="{A90814C0-0EA5-4C29-9417-0C481AF477E7}" presName="spaceRect" presStyleCnt="0"/>
      <dgm:spPr/>
    </dgm:pt>
    <dgm:pt modelId="{9213254B-FA52-4DE0-A5C5-335089075338}" type="pres">
      <dgm:prSet presAssocID="{A90814C0-0EA5-4C29-9417-0C481AF477E7}" presName="textRect" presStyleLbl="revTx" presStyleIdx="5" presStyleCnt="7">
        <dgm:presLayoutVars>
          <dgm:chMax val="1"/>
          <dgm:chPref val="1"/>
        </dgm:presLayoutVars>
      </dgm:prSet>
      <dgm:spPr/>
    </dgm:pt>
    <dgm:pt modelId="{6A5C0085-5FB2-48A0-99F3-82B907323BEB}" type="pres">
      <dgm:prSet presAssocID="{1FC014B0-52C7-4D13-B1C3-FFC848BB3C47}" presName="sibTrans" presStyleCnt="0"/>
      <dgm:spPr/>
    </dgm:pt>
    <dgm:pt modelId="{E2B82A28-B91A-4FB6-A733-1F124A790778}" type="pres">
      <dgm:prSet presAssocID="{FA432C0A-3F04-4D03-B11B-F2634E8363ED}" presName="compNode" presStyleCnt="0"/>
      <dgm:spPr/>
    </dgm:pt>
    <dgm:pt modelId="{A59A588A-4B53-45E5-9320-82AB7C37045B}" type="pres">
      <dgm:prSet presAssocID="{FA432C0A-3F04-4D03-B11B-F2634E8363ED}" presName="iconBgRect" presStyleLbl="bgShp" presStyleIdx="6" presStyleCnt="7"/>
      <dgm:spPr/>
    </dgm:pt>
    <dgm:pt modelId="{DEAB7104-A2BC-4EA9-907B-3FC3570C89B0}" type="pres">
      <dgm:prSet presAssocID="{FA432C0A-3F04-4D03-B11B-F2634E8363ED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ipboard with solid fill"/>
        </a:ext>
      </dgm:extLst>
    </dgm:pt>
    <dgm:pt modelId="{05EC47B3-B93F-4541-8E2B-E59A64E003A8}" type="pres">
      <dgm:prSet presAssocID="{FA432C0A-3F04-4D03-B11B-F2634E8363ED}" presName="spaceRect" presStyleCnt="0"/>
      <dgm:spPr/>
    </dgm:pt>
    <dgm:pt modelId="{3D2FF58F-F175-4AC3-8531-ADB87A0C7C9B}" type="pres">
      <dgm:prSet presAssocID="{FA432C0A-3F04-4D03-B11B-F2634E8363ED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0793A702-EDE2-4FB2-A335-140E0E4F1304}" type="presOf" srcId="{A7D6F067-54B9-48F3-9906-CE3477A6C612}" destId="{D323E00B-5579-47D3-96C5-ACEA45BE9A94}" srcOrd="0" destOrd="0" presId="urn:microsoft.com/office/officeart/2018/5/layout/IconCircleLabelList"/>
    <dgm:cxn modelId="{3EC69419-BC3D-48B5-BDA6-4B7535DDF95C}" srcId="{2BC2A149-0B2C-44F6-A0A2-965B1B8CFCDD}" destId="{C894E216-C856-4EDF-A942-1C504C471C2F}" srcOrd="2" destOrd="0" parTransId="{3DF882CA-6C6D-4BAC-8A2C-C8F940A1CD1D}" sibTransId="{1E8DBB1B-D491-42D3-AB68-7A81AAC1493B}"/>
    <dgm:cxn modelId="{20CC4822-10BA-4F4C-B0FD-9A08BA27F8B4}" type="presOf" srcId="{26B7B74B-2074-426C-8235-EEF7488126BB}" destId="{671AF1C3-37EB-4B06-87D6-0536FE5E0DE0}" srcOrd="0" destOrd="0" presId="urn:microsoft.com/office/officeart/2018/5/layout/IconCircleLabelList"/>
    <dgm:cxn modelId="{0A72F52B-9FF5-42CA-819F-4489A8207CE0}" type="presOf" srcId="{3593C951-C3FB-4F86-A70D-A7DE91D9A736}" destId="{3C664D80-0E9F-4DE9-BD27-6B6637D474DC}" srcOrd="0" destOrd="0" presId="urn:microsoft.com/office/officeart/2018/5/layout/IconCircleLabelList"/>
    <dgm:cxn modelId="{545C3363-8B0E-4592-82C9-E672B170C39D}" srcId="{2BC2A149-0B2C-44F6-A0A2-965B1B8CFCDD}" destId="{3593C951-C3FB-4F86-A70D-A7DE91D9A736}" srcOrd="0" destOrd="0" parTransId="{6ED7760E-638F-4936-9BC6-54AF8E3BAFB5}" sibTransId="{DD094E28-9B58-4129-91A1-3EA73F689971}"/>
    <dgm:cxn modelId="{62CA6E45-F3F7-4D38-BD56-8632433409DF}" srcId="{2BC2A149-0B2C-44F6-A0A2-965B1B8CFCDD}" destId="{FA432C0A-3F04-4D03-B11B-F2634E8363ED}" srcOrd="6" destOrd="0" parTransId="{7D040E22-01F9-4172-B673-39A625E33E6F}" sibTransId="{ACD90321-23C6-4415-92C8-5856C0B3D703}"/>
    <dgm:cxn modelId="{FB43837A-22FC-4392-9805-98129D22C15A}" type="presOf" srcId="{FA432C0A-3F04-4D03-B11B-F2634E8363ED}" destId="{3D2FF58F-F175-4AC3-8531-ADB87A0C7C9B}" srcOrd="0" destOrd="0" presId="urn:microsoft.com/office/officeart/2018/5/layout/IconCircleLabelList"/>
    <dgm:cxn modelId="{A6B0CC7C-0D40-45AB-8144-CE708FD7A581}" srcId="{2BC2A149-0B2C-44F6-A0A2-965B1B8CFCDD}" destId="{26B7B74B-2074-426C-8235-EEF7488126BB}" srcOrd="1" destOrd="0" parTransId="{6EEF0635-BBAA-45A9-81E3-AFFEFE9EE555}" sibTransId="{1ABB888D-4DB5-418B-9DAE-8CB0E52F79F4}"/>
    <dgm:cxn modelId="{0E5EA383-2308-4516-99BF-08BDFC6F206B}" srcId="{2BC2A149-0B2C-44F6-A0A2-965B1B8CFCDD}" destId="{A7D6F067-54B9-48F3-9906-CE3477A6C612}" srcOrd="3" destOrd="0" parTransId="{3EB7E426-FBB3-4555-A914-0C11E4CE9227}" sibTransId="{5B70BA4B-67B9-4B14-8D1B-29D4A6E7059A}"/>
    <dgm:cxn modelId="{1B1FAB99-E1B9-4C78-A1F6-45C189DEA061}" srcId="{2BC2A149-0B2C-44F6-A0A2-965B1B8CFCDD}" destId="{E95D5996-0150-41B5-B45A-BA351D480F44}" srcOrd="4" destOrd="0" parTransId="{EA5CE494-8F67-4F3A-956C-1921B76A1924}" sibTransId="{B2884C14-F52A-47CD-961C-AC182F66C70F}"/>
    <dgm:cxn modelId="{32214DBD-F18C-4D4F-9DCC-2D8B9C7B8279}" type="presOf" srcId="{E95D5996-0150-41B5-B45A-BA351D480F44}" destId="{FBCDADA3-1E83-400E-9502-250F7C2C9E89}" srcOrd="0" destOrd="0" presId="urn:microsoft.com/office/officeart/2018/5/layout/IconCircleLabelList"/>
    <dgm:cxn modelId="{C965EEDC-B077-403C-8D80-4790A2FEA30E}" type="presOf" srcId="{A90814C0-0EA5-4C29-9417-0C481AF477E7}" destId="{9213254B-FA52-4DE0-A5C5-335089075338}" srcOrd="0" destOrd="0" presId="urn:microsoft.com/office/officeart/2018/5/layout/IconCircleLabelList"/>
    <dgm:cxn modelId="{075AC7E9-EECD-4F88-82C9-2DA44AFDE884}" type="presOf" srcId="{C894E216-C856-4EDF-A942-1C504C471C2F}" destId="{81464F93-9A29-4464-A24E-9B615D60DC6D}" srcOrd="0" destOrd="0" presId="urn:microsoft.com/office/officeart/2018/5/layout/IconCircleLabelList"/>
    <dgm:cxn modelId="{2C722BEC-AA6C-4B80-B327-802C1C0B786D}" type="presOf" srcId="{2BC2A149-0B2C-44F6-A0A2-965B1B8CFCDD}" destId="{E38980CA-302D-4236-95ED-A1ADF81C2E12}" srcOrd="0" destOrd="0" presId="urn:microsoft.com/office/officeart/2018/5/layout/IconCircleLabelList"/>
    <dgm:cxn modelId="{3E3EB1EC-5AD3-48A0-9C13-013E3FC011CF}" srcId="{2BC2A149-0B2C-44F6-A0A2-965B1B8CFCDD}" destId="{A90814C0-0EA5-4C29-9417-0C481AF477E7}" srcOrd="5" destOrd="0" parTransId="{2C49BC19-3A4B-4DFF-92A6-DD1AFE4EAE72}" sibTransId="{1FC014B0-52C7-4D13-B1C3-FFC848BB3C47}"/>
    <dgm:cxn modelId="{B742970A-1F96-4163-9445-1BD528C6A752}" type="presParOf" srcId="{E38980CA-302D-4236-95ED-A1ADF81C2E12}" destId="{8530C9C5-664D-41C3-A780-AF8DC67E05AA}" srcOrd="0" destOrd="0" presId="urn:microsoft.com/office/officeart/2018/5/layout/IconCircleLabelList"/>
    <dgm:cxn modelId="{D0A52FA5-D9F2-4ABC-A88F-6D740C1E3B1D}" type="presParOf" srcId="{8530C9C5-664D-41C3-A780-AF8DC67E05AA}" destId="{5A406B30-A1E3-4FA9-80E0-7FD2AFCA1E8E}" srcOrd="0" destOrd="0" presId="urn:microsoft.com/office/officeart/2018/5/layout/IconCircleLabelList"/>
    <dgm:cxn modelId="{BC9CA560-1032-449C-9A1A-B9BBD3FFA9E3}" type="presParOf" srcId="{8530C9C5-664D-41C3-A780-AF8DC67E05AA}" destId="{74EECB4C-A05B-4FD7-9D01-5076D6327458}" srcOrd="1" destOrd="0" presId="urn:microsoft.com/office/officeart/2018/5/layout/IconCircleLabelList"/>
    <dgm:cxn modelId="{7160F774-C6A2-40E7-AAA2-3644D75004B1}" type="presParOf" srcId="{8530C9C5-664D-41C3-A780-AF8DC67E05AA}" destId="{39E53038-FB33-4905-9DBD-2C8BA147B368}" srcOrd="2" destOrd="0" presId="urn:microsoft.com/office/officeart/2018/5/layout/IconCircleLabelList"/>
    <dgm:cxn modelId="{809D3491-C648-482E-AC9F-64200FBC5FB6}" type="presParOf" srcId="{8530C9C5-664D-41C3-A780-AF8DC67E05AA}" destId="{3C664D80-0E9F-4DE9-BD27-6B6637D474DC}" srcOrd="3" destOrd="0" presId="urn:microsoft.com/office/officeart/2018/5/layout/IconCircleLabelList"/>
    <dgm:cxn modelId="{750C0C32-7D08-49B5-ADDF-A8614BFDD83B}" type="presParOf" srcId="{E38980CA-302D-4236-95ED-A1ADF81C2E12}" destId="{F4AB65E9-D33E-480E-A8F5-B42737173D68}" srcOrd="1" destOrd="0" presId="urn:microsoft.com/office/officeart/2018/5/layout/IconCircleLabelList"/>
    <dgm:cxn modelId="{0EB22BAA-FE25-431E-B8B8-302CCB09AE4A}" type="presParOf" srcId="{E38980CA-302D-4236-95ED-A1ADF81C2E12}" destId="{047EBFF6-DB83-44F4-8E29-699219C41C38}" srcOrd="2" destOrd="0" presId="urn:microsoft.com/office/officeart/2018/5/layout/IconCircleLabelList"/>
    <dgm:cxn modelId="{B2B92290-DE9E-4A58-B0DE-3F8375A5CAC8}" type="presParOf" srcId="{047EBFF6-DB83-44F4-8E29-699219C41C38}" destId="{CFABC0C5-9DFC-494F-96BB-A2B7F1D98F5C}" srcOrd="0" destOrd="0" presId="urn:microsoft.com/office/officeart/2018/5/layout/IconCircleLabelList"/>
    <dgm:cxn modelId="{1C7424E1-2EBB-4F4D-9C67-9C946968F44B}" type="presParOf" srcId="{047EBFF6-DB83-44F4-8E29-699219C41C38}" destId="{D5564CA6-5B78-4722-A083-B07BDA5B0D3B}" srcOrd="1" destOrd="0" presId="urn:microsoft.com/office/officeart/2018/5/layout/IconCircleLabelList"/>
    <dgm:cxn modelId="{44CE28A1-97BC-40DC-91E1-37E322606639}" type="presParOf" srcId="{047EBFF6-DB83-44F4-8E29-699219C41C38}" destId="{60425300-8563-4F46-89F9-7574F2693C42}" srcOrd="2" destOrd="0" presId="urn:microsoft.com/office/officeart/2018/5/layout/IconCircleLabelList"/>
    <dgm:cxn modelId="{DF0DA3EA-4914-44ED-9BC9-0A8CBFB633C3}" type="presParOf" srcId="{047EBFF6-DB83-44F4-8E29-699219C41C38}" destId="{671AF1C3-37EB-4B06-87D6-0536FE5E0DE0}" srcOrd="3" destOrd="0" presId="urn:microsoft.com/office/officeart/2018/5/layout/IconCircleLabelList"/>
    <dgm:cxn modelId="{10BFB106-B3AA-427D-A093-48280E92AFD3}" type="presParOf" srcId="{E38980CA-302D-4236-95ED-A1ADF81C2E12}" destId="{64277302-ABD0-4CF4-9B0B-856743423CC9}" srcOrd="3" destOrd="0" presId="urn:microsoft.com/office/officeart/2018/5/layout/IconCircleLabelList"/>
    <dgm:cxn modelId="{2FDD8427-CEF6-4000-9AE9-F3B94A36D25D}" type="presParOf" srcId="{E38980CA-302D-4236-95ED-A1ADF81C2E12}" destId="{02B3433D-4467-440F-BB88-32F95C8830C4}" srcOrd="4" destOrd="0" presId="urn:microsoft.com/office/officeart/2018/5/layout/IconCircleLabelList"/>
    <dgm:cxn modelId="{735E4065-0805-41DD-9441-CC9F41AA4EDE}" type="presParOf" srcId="{02B3433D-4467-440F-BB88-32F95C8830C4}" destId="{76EDB92B-17E1-47FF-B8CC-681453C65DF6}" srcOrd="0" destOrd="0" presId="urn:microsoft.com/office/officeart/2018/5/layout/IconCircleLabelList"/>
    <dgm:cxn modelId="{9690E68B-D73F-4557-AA27-DCD4E3DECE33}" type="presParOf" srcId="{02B3433D-4467-440F-BB88-32F95C8830C4}" destId="{6D52BDC1-D618-4E3B-B8E7-854A76B967F2}" srcOrd="1" destOrd="0" presId="urn:microsoft.com/office/officeart/2018/5/layout/IconCircleLabelList"/>
    <dgm:cxn modelId="{829AD81B-863F-4829-BEBA-CAC01F7BE809}" type="presParOf" srcId="{02B3433D-4467-440F-BB88-32F95C8830C4}" destId="{FC55C610-6C50-4554-98BE-B4A18355E3A9}" srcOrd="2" destOrd="0" presId="urn:microsoft.com/office/officeart/2018/5/layout/IconCircleLabelList"/>
    <dgm:cxn modelId="{9DE61AB9-6317-484D-AB61-66DF9B7220B4}" type="presParOf" srcId="{02B3433D-4467-440F-BB88-32F95C8830C4}" destId="{81464F93-9A29-4464-A24E-9B615D60DC6D}" srcOrd="3" destOrd="0" presId="urn:microsoft.com/office/officeart/2018/5/layout/IconCircleLabelList"/>
    <dgm:cxn modelId="{530E892D-74EC-4972-87E6-C4A641CFE601}" type="presParOf" srcId="{E38980CA-302D-4236-95ED-A1ADF81C2E12}" destId="{66CCC051-5AA6-4340-B66A-FDADFCB52620}" srcOrd="5" destOrd="0" presId="urn:microsoft.com/office/officeart/2018/5/layout/IconCircleLabelList"/>
    <dgm:cxn modelId="{7DB4EF1A-3DCC-4F6A-AEDE-BAAC4C20B219}" type="presParOf" srcId="{E38980CA-302D-4236-95ED-A1ADF81C2E12}" destId="{F8FC324A-98E7-4F5B-B942-E9E227E0E2F5}" srcOrd="6" destOrd="0" presId="urn:microsoft.com/office/officeart/2018/5/layout/IconCircleLabelList"/>
    <dgm:cxn modelId="{9C537234-E859-4AFC-85C5-7358F8591F2B}" type="presParOf" srcId="{F8FC324A-98E7-4F5B-B942-E9E227E0E2F5}" destId="{92160E64-2E00-4E07-A1A6-2F09A99E053B}" srcOrd="0" destOrd="0" presId="urn:microsoft.com/office/officeart/2018/5/layout/IconCircleLabelList"/>
    <dgm:cxn modelId="{779EFAF8-CAB5-4957-8296-8F5666C5DE25}" type="presParOf" srcId="{F8FC324A-98E7-4F5B-B942-E9E227E0E2F5}" destId="{CC1A3661-FCA2-43CA-9D86-0E3BCB11EB4B}" srcOrd="1" destOrd="0" presId="urn:microsoft.com/office/officeart/2018/5/layout/IconCircleLabelList"/>
    <dgm:cxn modelId="{25E19D0B-2CDF-4454-870F-3E00624FD358}" type="presParOf" srcId="{F8FC324A-98E7-4F5B-B942-E9E227E0E2F5}" destId="{4422E0FF-9E42-43C4-852E-921D250C1A0F}" srcOrd="2" destOrd="0" presId="urn:microsoft.com/office/officeart/2018/5/layout/IconCircleLabelList"/>
    <dgm:cxn modelId="{93E40317-3E11-478A-BE64-99482105BFC2}" type="presParOf" srcId="{F8FC324A-98E7-4F5B-B942-E9E227E0E2F5}" destId="{D323E00B-5579-47D3-96C5-ACEA45BE9A94}" srcOrd="3" destOrd="0" presId="urn:microsoft.com/office/officeart/2018/5/layout/IconCircleLabelList"/>
    <dgm:cxn modelId="{403F60CF-8543-420A-B0EC-114708F38D54}" type="presParOf" srcId="{E38980CA-302D-4236-95ED-A1ADF81C2E12}" destId="{4B3CE5A6-3FFD-41CB-A4CB-2E089DBAD507}" srcOrd="7" destOrd="0" presId="urn:microsoft.com/office/officeart/2018/5/layout/IconCircleLabelList"/>
    <dgm:cxn modelId="{CB668C53-8A36-4BE1-B9BD-B8596A5ED1AE}" type="presParOf" srcId="{E38980CA-302D-4236-95ED-A1ADF81C2E12}" destId="{74259038-36CD-404C-B6FB-3E5EB70ABF47}" srcOrd="8" destOrd="0" presId="urn:microsoft.com/office/officeart/2018/5/layout/IconCircleLabelList"/>
    <dgm:cxn modelId="{D1ADD20B-ABE1-40EC-A0DD-1C3EF42B6CFB}" type="presParOf" srcId="{74259038-36CD-404C-B6FB-3E5EB70ABF47}" destId="{51FF0221-D6FD-45FD-8FF7-BFE9342EDF22}" srcOrd="0" destOrd="0" presId="urn:microsoft.com/office/officeart/2018/5/layout/IconCircleLabelList"/>
    <dgm:cxn modelId="{EF8BF8FD-4E5B-424F-A61E-8A1E8B9D393F}" type="presParOf" srcId="{74259038-36CD-404C-B6FB-3E5EB70ABF47}" destId="{F3E25F99-90EE-4788-B56D-98FAA4C1002C}" srcOrd="1" destOrd="0" presId="urn:microsoft.com/office/officeart/2018/5/layout/IconCircleLabelList"/>
    <dgm:cxn modelId="{94B0D3E2-D8B2-404F-A62E-0FA38483C48D}" type="presParOf" srcId="{74259038-36CD-404C-B6FB-3E5EB70ABF47}" destId="{DB8F0818-B39E-4A29-BE37-BD29A33C82F5}" srcOrd="2" destOrd="0" presId="urn:microsoft.com/office/officeart/2018/5/layout/IconCircleLabelList"/>
    <dgm:cxn modelId="{37B7D7FA-00F8-46B2-B378-00681203540E}" type="presParOf" srcId="{74259038-36CD-404C-B6FB-3E5EB70ABF47}" destId="{FBCDADA3-1E83-400E-9502-250F7C2C9E89}" srcOrd="3" destOrd="0" presId="urn:microsoft.com/office/officeart/2018/5/layout/IconCircleLabelList"/>
    <dgm:cxn modelId="{BDF9BE1B-30DF-4E15-96E1-B51400CAA197}" type="presParOf" srcId="{E38980CA-302D-4236-95ED-A1ADF81C2E12}" destId="{6D2575C0-24EE-4BCC-95A1-0F24A23AD9CE}" srcOrd="9" destOrd="0" presId="urn:microsoft.com/office/officeart/2018/5/layout/IconCircleLabelList"/>
    <dgm:cxn modelId="{91F1D89E-8D9B-4872-A5F1-DF348B6AFD7B}" type="presParOf" srcId="{E38980CA-302D-4236-95ED-A1ADF81C2E12}" destId="{C0026850-7D34-44CD-9D80-CE499A33B3F1}" srcOrd="10" destOrd="0" presId="urn:microsoft.com/office/officeart/2018/5/layout/IconCircleLabelList"/>
    <dgm:cxn modelId="{FB3A7E62-60B1-4F1B-B5BF-106C682CE6C7}" type="presParOf" srcId="{C0026850-7D34-44CD-9D80-CE499A33B3F1}" destId="{854F65BF-2BA1-4E6A-BEDD-3CC49F626A3C}" srcOrd="0" destOrd="0" presId="urn:microsoft.com/office/officeart/2018/5/layout/IconCircleLabelList"/>
    <dgm:cxn modelId="{A03FD777-276C-4412-9164-2BA0B7663022}" type="presParOf" srcId="{C0026850-7D34-44CD-9D80-CE499A33B3F1}" destId="{822DAA02-4263-42AD-979F-685F05170BBE}" srcOrd="1" destOrd="0" presId="urn:microsoft.com/office/officeart/2018/5/layout/IconCircleLabelList"/>
    <dgm:cxn modelId="{F5861AEC-4F75-4FFD-895E-B676F8304832}" type="presParOf" srcId="{C0026850-7D34-44CD-9D80-CE499A33B3F1}" destId="{09FFBC93-2F83-4DB6-910A-FE0A0B61458E}" srcOrd="2" destOrd="0" presId="urn:microsoft.com/office/officeart/2018/5/layout/IconCircleLabelList"/>
    <dgm:cxn modelId="{03136AC5-E511-4668-8159-08F3AD98802E}" type="presParOf" srcId="{C0026850-7D34-44CD-9D80-CE499A33B3F1}" destId="{9213254B-FA52-4DE0-A5C5-335089075338}" srcOrd="3" destOrd="0" presId="urn:microsoft.com/office/officeart/2018/5/layout/IconCircleLabelList"/>
    <dgm:cxn modelId="{110AF1B1-87AA-4358-961C-2A79F51E6D2A}" type="presParOf" srcId="{E38980CA-302D-4236-95ED-A1ADF81C2E12}" destId="{6A5C0085-5FB2-48A0-99F3-82B907323BEB}" srcOrd="11" destOrd="0" presId="urn:microsoft.com/office/officeart/2018/5/layout/IconCircleLabelList"/>
    <dgm:cxn modelId="{41404F4A-B5BD-4B96-88D5-77C9B7B6C31E}" type="presParOf" srcId="{E38980CA-302D-4236-95ED-A1ADF81C2E12}" destId="{E2B82A28-B91A-4FB6-A733-1F124A790778}" srcOrd="12" destOrd="0" presId="urn:microsoft.com/office/officeart/2018/5/layout/IconCircleLabelList"/>
    <dgm:cxn modelId="{FCDE17CA-67FC-46FB-A6A1-042669B2B88A}" type="presParOf" srcId="{E2B82A28-B91A-4FB6-A733-1F124A790778}" destId="{A59A588A-4B53-45E5-9320-82AB7C37045B}" srcOrd="0" destOrd="0" presId="urn:microsoft.com/office/officeart/2018/5/layout/IconCircleLabelList"/>
    <dgm:cxn modelId="{068AAF3D-04C6-492F-94F3-B9644D02A486}" type="presParOf" srcId="{E2B82A28-B91A-4FB6-A733-1F124A790778}" destId="{DEAB7104-A2BC-4EA9-907B-3FC3570C89B0}" srcOrd="1" destOrd="0" presId="urn:microsoft.com/office/officeart/2018/5/layout/IconCircleLabelList"/>
    <dgm:cxn modelId="{21A2331C-3F4F-457B-A6BB-6EA1ADCCC43E}" type="presParOf" srcId="{E2B82A28-B91A-4FB6-A733-1F124A790778}" destId="{05EC47B3-B93F-4541-8E2B-E59A64E003A8}" srcOrd="2" destOrd="0" presId="urn:microsoft.com/office/officeart/2018/5/layout/IconCircleLabelList"/>
    <dgm:cxn modelId="{F6DEEC50-838A-4136-B32E-C1BD1A87EB57}" type="presParOf" srcId="{E2B82A28-B91A-4FB6-A733-1F124A790778}" destId="{3D2FF58F-F175-4AC3-8531-ADB87A0C7C9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406B30-A1E3-4FA9-80E0-7FD2AFCA1E8E}">
      <dsp:nvSpPr>
        <dsp:cNvPr id="0" name=""/>
        <dsp:cNvSpPr/>
      </dsp:nvSpPr>
      <dsp:spPr>
        <a:xfrm>
          <a:off x="257770" y="552445"/>
          <a:ext cx="795621" cy="79562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EECB4C-A05B-4FD7-9D01-5076D6327458}">
      <dsp:nvSpPr>
        <dsp:cNvPr id="0" name=""/>
        <dsp:cNvSpPr/>
      </dsp:nvSpPr>
      <dsp:spPr>
        <a:xfrm>
          <a:off x="427329" y="722004"/>
          <a:ext cx="456503" cy="4565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664D80-0E9F-4DE9-BD27-6B6637D474DC}">
      <dsp:nvSpPr>
        <dsp:cNvPr id="0" name=""/>
        <dsp:cNvSpPr/>
      </dsp:nvSpPr>
      <dsp:spPr>
        <a:xfrm>
          <a:off x="3433" y="1595883"/>
          <a:ext cx="1304296" cy="52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SG" sz="1800" kern="1200"/>
            <a:t>Sphere</a:t>
          </a:r>
          <a:endParaRPr lang="en-US" sz="1800" kern="1200"/>
        </a:p>
      </dsp:txBody>
      <dsp:txXfrm>
        <a:off x="3433" y="1595883"/>
        <a:ext cx="1304296" cy="521718"/>
      </dsp:txXfrm>
    </dsp:sp>
    <dsp:sp modelId="{CFABC0C5-9DFC-494F-96BB-A2B7F1D98F5C}">
      <dsp:nvSpPr>
        <dsp:cNvPr id="0" name=""/>
        <dsp:cNvSpPr/>
      </dsp:nvSpPr>
      <dsp:spPr>
        <a:xfrm>
          <a:off x="1790319" y="552445"/>
          <a:ext cx="795621" cy="79562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564CA6-5B78-4722-A083-B07BDA5B0D3B}">
      <dsp:nvSpPr>
        <dsp:cNvPr id="0" name=""/>
        <dsp:cNvSpPr/>
      </dsp:nvSpPr>
      <dsp:spPr>
        <a:xfrm>
          <a:off x="1959878" y="722004"/>
          <a:ext cx="456503" cy="4565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1AF1C3-37EB-4B06-87D6-0536FE5E0DE0}">
      <dsp:nvSpPr>
        <dsp:cNvPr id="0" name=""/>
        <dsp:cNvSpPr/>
      </dsp:nvSpPr>
      <dsp:spPr>
        <a:xfrm>
          <a:off x="1535981" y="1595883"/>
          <a:ext cx="1304296" cy="52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SG" sz="1800" kern="1200"/>
            <a:t>Terrain</a:t>
          </a:r>
          <a:endParaRPr lang="en-US" sz="1800" kern="1200"/>
        </a:p>
      </dsp:txBody>
      <dsp:txXfrm>
        <a:off x="1535981" y="1595883"/>
        <a:ext cx="1304296" cy="521718"/>
      </dsp:txXfrm>
    </dsp:sp>
    <dsp:sp modelId="{76EDB92B-17E1-47FF-B8CC-681453C65DF6}">
      <dsp:nvSpPr>
        <dsp:cNvPr id="0" name=""/>
        <dsp:cNvSpPr/>
      </dsp:nvSpPr>
      <dsp:spPr>
        <a:xfrm>
          <a:off x="3322868" y="552445"/>
          <a:ext cx="795621" cy="79562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52BDC1-D618-4E3B-B8E7-854A76B967F2}">
      <dsp:nvSpPr>
        <dsp:cNvPr id="0" name=""/>
        <dsp:cNvSpPr/>
      </dsp:nvSpPr>
      <dsp:spPr>
        <a:xfrm>
          <a:off x="3492427" y="722004"/>
          <a:ext cx="456503" cy="4565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464F93-9A29-4464-A24E-9B615D60DC6D}">
      <dsp:nvSpPr>
        <dsp:cNvPr id="0" name=""/>
        <dsp:cNvSpPr/>
      </dsp:nvSpPr>
      <dsp:spPr>
        <a:xfrm>
          <a:off x="3068530" y="1595883"/>
          <a:ext cx="1304296" cy="52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SG" sz="1800" kern="1200"/>
            <a:t>Colouring</a:t>
          </a:r>
          <a:endParaRPr lang="en-US" sz="1800" kern="1200"/>
        </a:p>
      </dsp:txBody>
      <dsp:txXfrm>
        <a:off x="3068530" y="1595883"/>
        <a:ext cx="1304296" cy="521718"/>
      </dsp:txXfrm>
    </dsp:sp>
    <dsp:sp modelId="{92160E64-2E00-4E07-A1A6-2F09A99E053B}">
      <dsp:nvSpPr>
        <dsp:cNvPr id="0" name=""/>
        <dsp:cNvSpPr/>
      </dsp:nvSpPr>
      <dsp:spPr>
        <a:xfrm>
          <a:off x="4855417" y="552445"/>
          <a:ext cx="795621" cy="79562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1A3661-FCA2-43CA-9D86-0E3BCB11EB4B}">
      <dsp:nvSpPr>
        <dsp:cNvPr id="0" name=""/>
        <dsp:cNvSpPr/>
      </dsp:nvSpPr>
      <dsp:spPr>
        <a:xfrm>
          <a:off x="5024976" y="722004"/>
          <a:ext cx="456503" cy="4565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23E00B-5579-47D3-96C5-ACEA45BE9A94}">
      <dsp:nvSpPr>
        <dsp:cNvPr id="0" name=""/>
        <dsp:cNvSpPr/>
      </dsp:nvSpPr>
      <dsp:spPr>
        <a:xfrm>
          <a:off x="4601079" y="1595883"/>
          <a:ext cx="1304296" cy="52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SG" sz="1800" kern="1200" dirty="0"/>
            <a:t>Ocean</a:t>
          </a:r>
          <a:endParaRPr lang="en-US" sz="1800" kern="1200" dirty="0"/>
        </a:p>
      </dsp:txBody>
      <dsp:txXfrm>
        <a:off x="4601079" y="1595883"/>
        <a:ext cx="1304296" cy="521718"/>
      </dsp:txXfrm>
    </dsp:sp>
    <dsp:sp modelId="{51FF0221-D6FD-45FD-8FF7-BFE9342EDF22}">
      <dsp:nvSpPr>
        <dsp:cNvPr id="0" name=""/>
        <dsp:cNvSpPr/>
      </dsp:nvSpPr>
      <dsp:spPr>
        <a:xfrm>
          <a:off x="6387966" y="552445"/>
          <a:ext cx="795621" cy="79562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E25F99-90EE-4788-B56D-98FAA4C1002C}">
      <dsp:nvSpPr>
        <dsp:cNvPr id="0" name=""/>
        <dsp:cNvSpPr/>
      </dsp:nvSpPr>
      <dsp:spPr>
        <a:xfrm>
          <a:off x="6557524" y="722004"/>
          <a:ext cx="456503" cy="45650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CDADA3-1E83-400E-9502-250F7C2C9E89}">
      <dsp:nvSpPr>
        <dsp:cNvPr id="0" name=""/>
        <dsp:cNvSpPr/>
      </dsp:nvSpPr>
      <dsp:spPr>
        <a:xfrm>
          <a:off x="6133628" y="1595883"/>
          <a:ext cx="1304296" cy="52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SG" sz="1800" kern="1200"/>
            <a:t>Atmosphere</a:t>
          </a:r>
          <a:endParaRPr lang="en-US" sz="1800" kern="1200"/>
        </a:p>
      </dsp:txBody>
      <dsp:txXfrm>
        <a:off x="6133628" y="1595883"/>
        <a:ext cx="1304296" cy="521718"/>
      </dsp:txXfrm>
    </dsp:sp>
    <dsp:sp modelId="{854F65BF-2BA1-4E6A-BEDD-3CC49F626A3C}">
      <dsp:nvSpPr>
        <dsp:cNvPr id="0" name=""/>
        <dsp:cNvSpPr/>
      </dsp:nvSpPr>
      <dsp:spPr>
        <a:xfrm>
          <a:off x="7920515" y="552445"/>
          <a:ext cx="795621" cy="79562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2DAA02-4263-42AD-979F-685F05170BBE}">
      <dsp:nvSpPr>
        <dsp:cNvPr id="0" name=""/>
        <dsp:cNvSpPr/>
      </dsp:nvSpPr>
      <dsp:spPr>
        <a:xfrm>
          <a:off x="8090073" y="722004"/>
          <a:ext cx="456503" cy="45650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13254B-FA52-4DE0-A5C5-335089075338}">
      <dsp:nvSpPr>
        <dsp:cNvPr id="0" name=""/>
        <dsp:cNvSpPr/>
      </dsp:nvSpPr>
      <dsp:spPr>
        <a:xfrm>
          <a:off x="7666177" y="1595883"/>
          <a:ext cx="1304296" cy="52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SG" sz="1800" kern="1200" dirty="0"/>
            <a:t>Clouds</a:t>
          </a:r>
          <a:endParaRPr lang="en-US" sz="1800" kern="1200" dirty="0"/>
        </a:p>
      </dsp:txBody>
      <dsp:txXfrm>
        <a:off x="7666177" y="1595883"/>
        <a:ext cx="1304296" cy="521718"/>
      </dsp:txXfrm>
    </dsp:sp>
    <dsp:sp modelId="{A59A588A-4B53-45E5-9320-82AB7C37045B}">
      <dsp:nvSpPr>
        <dsp:cNvPr id="0" name=""/>
        <dsp:cNvSpPr/>
      </dsp:nvSpPr>
      <dsp:spPr>
        <a:xfrm>
          <a:off x="9453063" y="552445"/>
          <a:ext cx="795621" cy="79562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AB7104-A2BC-4EA9-907B-3FC3570C89B0}">
      <dsp:nvSpPr>
        <dsp:cNvPr id="0" name=""/>
        <dsp:cNvSpPr/>
      </dsp:nvSpPr>
      <dsp:spPr>
        <a:xfrm>
          <a:off x="9622622" y="722004"/>
          <a:ext cx="456503" cy="456503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2FF58F-F175-4AC3-8531-ADB87A0C7C9B}">
      <dsp:nvSpPr>
        <dsp:cNvPr id="0" name=""/>
        <dsp:cNvSpPr/>
      </dsp:nvSpPr>
      <dsp:spPr>
        <a:xfrm>
          <a:off x="9198726" y="1595883"/>
          <a:ext cx="1304296" cy="52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Others</a:t>
          </a:r>
        </a:p>
      </dsp:txBody>
      <dsp:txXfrm>
        <a:off x="9198726" y="1595883"/>
        <a:ext cx="1304296" cy="521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11071-D312-4937-A371-310654CEB4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321A36-9BF3-4EAE-B14F-71C1AFE581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9B65F-0920-4E99-91C6-E3702FE98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3886B-C35B-4126-A584-36890931DC34}" type="datetimeFigureOut">
              <a:rPr lang="en-SG" smtClean="0"/>
              <a:t>10/8/2021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98F63-88D1-4DE3-AE3A-DF59D404F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237C8-33FA-467C-B11F-25F198CC5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B714C-E7EA-465A-BE8F-0BAE09EDF6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39807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06F14-F86E-42C4-A7B2-FAB952D47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26754C-A992-4593-857C-27F774A841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5AF52-1C2A-4C72-BE61-7B462C5BA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3886B-C35B-4126-A584-36890931DC34}" type="datetimeFigureOut">
              <a:rPr lang="en-SG" smtClean="0"/>
              <a:t>10/8/2021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11CC9-E94C-44C2-825D-EE8C636A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AF823-17D4-490D-864E-0CBFF9938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B714C-E7EA-465A-BE8F-0BAE09EDF6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78026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408B12-9B0A-42A9-9669-153EE7E5A3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FBA7FE-7238-4FB0-88C6-F3A647FA33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9DB1B-3B0B-43E2-8B8E-DB7427731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3886B-C35B-4126-A584-36890931DC34}" type="datetimeFigureOut">
              <a:rPr lang="en-SG" smtClean="0"/>
              <a:t>10/8/2021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FBBBE-6A02-4C3B-8106-ECA7A06F3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0A876-58AA-4501-84AE-2D7D87977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B714C-E7EA-465A-BE8F-0BAE09EDF6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67702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C616C-2007-42C8-9AD9-47526AE9A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1EE9B-9200-444B-9003-E033BF1B5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9F0534-CBD4-49BF-9F89-6E340778B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3886B-C35B-4126-A584-36890931DC34}" type="datetimeFigureOut">
              <a:rPr lang="en-SG" smtClean="0"/>
              <a:t>10/8/2021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43252-8916-40B1-9380-F7070482F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7009F-28A1-4DF5-BD72-3E7922569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B714C-E7EA-465A-BE8F-0BAE09EDF6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43038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5217B-3FD4-43F1-94D1-D600B004C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2EA11-3780-4A04-B87F-A094C3FD3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4B83C-88B7-4297-B90B-5265816FD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3886B-C35B-4126-A584-36890931DC34}" type="datetimeFigureOut">
              <a:rPr lang="en-SG" smtClean="0"/>
              <a:t>10/8/2021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1FA17-EC7E-4224-AAE4-E8C2300D4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DC11E-ECFD-4877-B646-1F7C654FF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B714C-E7EA-465A-BE8F-0BAE09EDF6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29804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F75F3-29D7-4D61-9AEC-8CFF65FF3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D6FBC-5F76-47B1-9E42-21414F113B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E98777-5738-4B8C-860F-53BDE60898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EE94A-F5F3-4D59-B708-7609030F3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3886B-C35B-4126-A584-36890931DC34}" type="datetimeFigureOut">
              <a:rPr lang="en-SG" smtClean="0"/>
              <a:t>10/8/2021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2F0D27-50BB-4CE4-B646-C20ED9A96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A844EE-3FBB-482E-B527-854958D89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B714C-E7EA-465A-BE8F-0BAE09EDF6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31954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F25B9-6075-4D44-AECA-04548A9D9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944B8-DC88-4B5A-8C2F-5B694B188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527489-7942-473F-9EBA-AEB97DBCE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425734-3437-4FB6-AEF1-E339CA38B0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7E7C9-93CC-47CF-A3BD-0C70DFED05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6C8EE4-F702-4141-8764-7583721B9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3886B-C35B-4126-A584-36890931DC34}" type="datetimeFigureOut">
              <a:rPr lang="en-SG" smtClean="0"/>
              <a:t>10/8/2021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CAC778-0AD2-44A8-B725-F12595033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7E3113-2E49-485F-B4CF-DEE16856C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B714C-E7EA-465A-BE8F-0BAE09EDF6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56068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8E533-9985-477E-A51B-01DEF39AA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8A1416-DEA0-4859-8680-2921DDEC3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3886B-C35B-4126-A584-36890931DC34}" type="datetimeFigureOut">
              <a:rPr lang="en-SG" smtClean="0"/>
              <a:t>10/8/2021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4B0B18-85DF-4C57-BF58-9FC26B1D9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77D528-8C36-4445-BF02-5D19E9F2F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B714C-E7EA-465A-BE8F-0BAE09EDF6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9967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136094-F971-4B56-A369-C5D9EF539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3886B-C35B-4126-A584-36890931DC34}" type="datetimeFigureOut">
              <a:rPr lang="en-SG" smtClean="0"/>
              <a:t>10/8/2021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A3CF10-8DC7-4735-858A-7F4BE5F58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27E82-3357-44AA-A7BB-031025786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B714C-E7EA-465A-BE8F-0BAE09EDF6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24152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62242-AC30-41F7-91A1-1531F5CD9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00B13-F482-4600-971B-0F60F28A8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D6273E-77F1-4CB0-B029-EA127B82E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1455F5-EFFA-41D5-8EE1-E7506A142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3886B-C35B-4126-A584-36890931DC34}" type="datetimeFigureOut">
              <a:rPr lang="en-SG" smtClean="0"/>
              <a:t>10/8/2021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50E6E3-957E-4ED7-AE58-D85DF5B45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CAFB5-CF62-4910-A9BA-2B3532BF3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B714C-E7EA-465A-BE8F-0BAE09EDF6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53685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53680-995D-48ED-A510-170CC0D53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94A852-5649-4E2E-B77B-4ACF232B48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40709-421F-4B3D-9462-F086963EF2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FC946B-50F1-41D3-8D03-59A264940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3886B-C35B-4126-A584-36890931DC34}" type="datetimeFigureOut">
              <a:rPr lang="en-SG" smtClean="0"/>
              <a:t>10/8/2021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EB1DE4-3E35-48F5-A6E9-0CC426B66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BA49A6-8F85-47CF-BD5E-03263A8D2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B714C-E7EA-465A-BE8F-0BAE09EDF6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2624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B3A3EF-D6FA-4C35-B77F-D46B880EA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A9428-AA48-4E6E-A64C-74CD92205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991AE-190A-4297-B24B-7D2ECB0F87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3886B-C35B-4126-A584-36890931DC34}" type="datetimeFigureOut">
              <a:rPr lang="en-SG" smtClean="0"/>
              <a:t>10/8/2021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72837-6CB6-4C5D-879B-D822976A78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BAB74-EEEF-4530-9AA4-6235071EC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B714C-E7EA-465A-BE8F-0BAE09EDF6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60919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advances.realtimerendering.com/s2015/The%20Real-time%20Volumetric%20Cloudscapes%20of%20Horizon%20-%20Zero%20Dawn%20-%20ARTR.pdf" TargetMode="External"/><Relationship Id="rId3" Type="http://schemas.openxmlformats.org/officeDocument/2006/relationships/hyperlink" Target="https://www.youtube.com/playlist?list=PLFt_AvWsXl0cSy8fQu3cFycsOzNjF31M1" TargetMode="External"/><Relationship Id="rId7" Type="http://schemas.openxmlformats.org/officeDocument/2006/relationships/hyperlink" Target="https://www.youtube.com/watch?v=8OrvIQUFptA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escg.org/cescg_submission/real-time-rendering-of-procedurally-generated-planets/" TargetMode="External"/><Relationship Id="rId5" Type="http://schemas.openxmlformats.org/officeDocument/2006/relationships/hyperlink" Target="https://www.shadertoy.com/view/lt3XDM" TargetMode="External"/><Relationship Id="rId4" Type="http://schemas.openxmlformats.org/officeDocument/2006/relationships/hyperlink" Target="https://www.youtube.com/playlist?list=PLRL3Z3lpLmH3PNGZuDNf2WXnLTHpN9hXy" TargetMode="External"/><Relationship Id="rId9" Type="http://schemas.openxmlformats.org/officeDocument/2006/relationships/hyperlink" Target="https://www.youtube.com/playlist?list=PLRIWtICgwaX23jiqVByUs0bqhnalNTNZh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 descr="World">
            <a:extLst>
              <a:ext uri="{FF2B5EF4-FFF2-40B4-BE49-F238E27FC236}">
                <a16:creationId xmlns:a16="http://schemas.microsoft.com/office/drawing/2014/main" id="{B8C2B905-A099-4256-A057-D4959D484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2228" y="782595"/>
            <a:ext cx="2727366" cy="2727366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59A59B10-9D94-4C5B-8BF0-95928DCE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67" name="Group 60">
              <a:extLst>
                <a:ext uri="{FF2B5EF4-FFF2-40B4-BE49-F238E27FC236}">
                  <a16:creationId xmlns:a16="http://schemas.microsoft.com/office/drawing/2014/main" id="{354E31B9-72DD-4DE4-B3E3-4395530BE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8738192-1FEA-49E1-BFF3-6D1C324A5C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3C51644-0F34-453B-92B8-9FF33932E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ADB9AB8-2EB4-4B5E-9A1E-84F2E44D9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68" name="Freeform: Shape 62">
                <a:extLst>
                  <a:ext uri="{FF2B5EF4-FFF2-40B4-BE49-F238E27FC236}">
                    <a16:creationId xmlns:a16="http://schemas.microsoft.com/office/drawing/2014/main" id="{95F439B0-E080-4B01-85AF-D226A85BA4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DEC643B-AA3F-4913-B411-1458BCEF26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4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897850F-E736-4C71-9171-8EB0E0B208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120676"/>
            <a:ext cx="5257801" cy="2308324"/>
          </a:xfrm>
        </p:spPr>
        <p:txBody>
          <a:bodyPr>
            <a:normAutofit/>
          </a:bodyPr>
          <a:lstStyle/>
          <a:p>
            <a:pPr algn="l"/>
            <a:r>
              <a:rPr lang="en-SG" sz="7200">
                <a:solidFill>
                  <a:schemeClr val="bg1"/>
                </a:solidFill>
              </a:rPr>
              <a:t>Procedural Planet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0CE9CE-47FF-4D68-8021-F43BE254FA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024" y="3809999"/>
            <a:ext cx="7025753" cy="1012778"/>
          </a:xfrm>
        </p:spPr>
        <p:txBody>
          <a:bodyPr>
            <a:normAutofit/>
          </a:bodyPr>
          <a:lstStyle/>
          <a:p>
            <a:pPr algn="l"/>
            <a:endParaRPr lang="en-SG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493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C7A9D-9A57-4D05-91B3-EEAF57A19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74819"/>
            <a:ext cx="6143625" cy="28583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Colour</a:t>
            </a:r>
            <a:endParaRPr lang="en-US" sz="7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B6CC640-0DD8-4721-B15B-253174AFB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4572000" cy="6858001"/>
            <a:chOff x="7620000" y="-1"/>
            <a:chExt cx="4572000" cy="6858001"/>
          </a:xfrm>
          <a:effectLst>
            <a:outerShdw blurRad="381000" dist="152400" dir="108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DF34E42-D1FE-4B5D-86BB-13073AC39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48048" y="0"/>
              <a:ext cx="4543952" cy="6858000"/>
              <a:chOff x="7648048" y="0"/>
              <a:chExt cx="4543952" cy="6858000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A8932BF5-C4A0-4FCB-BDA5-43B4B8707A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CF3E13B6-EE2F-4F85-BD02-171953A805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7F50E3A-159C-47E4-95D9-6CB23AE21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20000" y="-1"/>
              <a:ext cx="874716" cy="6858001"/>
              <a:chOff x="7620000" y="-1"/>
              <a:chExt cx="874716" cy="6858001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283F107-CFFF-46A6-92CA-C482348BBD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81A41DC-38A5-4D78-915B-B7DB869D29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7" name="Graphic 6" descr="Small paint brush">
            <a:extLst>
              <a:ext uri="{FF2B5EF4-FFF2-40B4-BE49-F238E27FC236}">
                <a16:creationId xmlns:a16="http://schemas.microsoft.com/office/drawing/2014/main" id="{DEE2A2E9-E8C0-4659-9633-3975534FF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09025" y="2129660"/>
            <a:ext cx="2663825" cy="266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62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white circle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CC989F38-97BF-4E5F-9B80-01E4C2E6D1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32" r="3872" b="22246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4B1D20-1B79-4642-B404-B5F0F87FC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SG" sz="2800"/>
              <a:t>Lighting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B13D7-4454-4EE6-A0F4-A09AC1257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SG" sz="1700" dirty="0" err="1"/>
              <a:t>Phong</a:t>
            </a:r>
            <a:r>
              <a:rPr lang="en-SG" sz="1700" dirty="0"/>
              <a:t> lighting</a:t>
            </a:r>
          </a:p>
          <a:p>
            <a:pPr lvl="1"/>
            <a:r>
              <a:rPr lang="en-SG" sz="1700" dirty="0"/>
              <a:t>Simple to implement</a:t>
            </a:r>
          </a:p>
          <a:p>
            <a:pPr lvl="1"/>
            <a:r>
              <a:rPr lang="en-SG" sz="1700" dirty="0"/>
              <a:t>Focus won’t be on the planet, so no need for a more complex lighting model</a:t>
            </a:r>
          </a:p>
          <a:p>
            <a:r>
              <a:rPr lang="en-SG" sz="1700" dirty="0"/>
              <a:t>Normal calculation</a:t>
            </a:r>
          </a:p>
          <a:p>
            <a:pPr lvl="1"/>
            <a:r>
              <a:rPr lang="en-SG" sz="1700" dirty="0"/>
              <a:t>Take close samples (with noise) and calculate cross product</a:t>
            </a:r>
          </a:p>
          <a:p>
            <a:pPr lvl="1"/>
            <a:endParaRPr lang="en-SG" sz="1700" dirty="0"/>
          </a:p>
        </p:txBody>
      </p:sp>
    </p:spTree>
    <p:extLst>
      <p:ext uri="{BB962C8B-B14F-4D97-AF65-F5344CB8AC3E}">
        <p14:creationId xmlns:p14="http://schemas.microsoft.com/office/powerpoint/2010/main" val="4179697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90E64C-4701-4511-AAEB-BB1540554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SG" sz="2800" dirty="0"/>
              <a:t>Blending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AEA90-3830-45B6-BE0D-A43DB3B32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SG" sz="2000" dirty="0"/>
              <a:t>Blend factor and threshold</a:t>
            </a:r>
          </a:p>
          <a:p>
            <a:r>
              <a:rPr lang="en-SG" sz="2000" dirty="0"/>
              <a:t>C = threshold * (1 – blend)</a:t>
            </a:r>
          </a:p>
          <a:p>
            <a:r>
              <a:rPr lang="en-SG" sz="2000" dirty="0"/>
              <a:t>K = (X – C) / (threshold – C)</a:t>
            </a:r>
          </a:p>
          <a:p>
            <a:r>
              <a:rPr lang="en-SG" sz="2000" dirty="0"/>
              <a:t>Saturate</a:t>
            </a:r>
          </a:p>
          <a:p>
            <a:pPr lvl="1"/>
            <a:r>
              <a:rPr lang="en-SG" sz="2000" dirty="0"/>
              <a:t>Clamps value between 0 and 1</a:t>
            </a:r>
          </a:p>
          <a:p>
            <a:r>
              <a:rPr lang="en-SG" sz="2000" dirty="0"/>
              <a:t>GLSL </a:t>
            </a:r>
            <a:r>
              <a:rPr lang="en-SG" sz="2000" dirty="0">
                <a:latin typeface="Consolas" panose="020B0609020204030204" pitchFamily="49" charset="0"/>
              </a:rPr>
              <a:t>mix(a, b, k)</a:t>
            </a:r>
          </a:p>
          <a:p>
            <a:pPr lvl="1"/>
            <a:r>
              <a:rPr lang="en-SG" sz="2000" dirty="0"/>
              <a:t>V = a * (1 – k) + b * k</a:t>
            </a:r>
          </a:p>
          <a:p>
            <a:pPr lvl="1"/>
            <a:endParaRPr lang="en-SG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EF2CB6-8430-4F8E-B88E-43B6B6DD2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453" y="309014"/>
            <a:ext cx="6179108" cy="627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22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026472-31F8-43FA-ACF9-7A46AEF9E5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52" r="3322" b="16639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D33726-E868-41DA-94D7-48E1B6AA7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SG" sz="2800"/>
              <a:t>Colours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866D5-B533-4D29-8325-F795E938D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SG" sz="1700" dirty="0"/>
              <a:t>5 types of colours</a:t>
            </a:r>
          </a:p>
          <a:p>
            <a:pPr lvl="1"/>
            <a:r>
              <a:rPr lang="en-SG" sz="1700" dirty="0"/>
              <a:t>Shore (Sand)</a:t>
            </a:r>
          </a:p>
          <a:p>
            <a:pPr lvl="1"/>
            <a:r>
              <a:rPr lang="en-SG" sz="1700" dirty="0"/>
              <a:t>Grass</a:t>
            </a:r>
          </a:p>
          <a:p>
            <a:pPr lvl="1"/>
            <a:r>
              <a:rPr lang="en-SG" sz="1700" dirty="0"/>
              <a:t>Rock</a:t>
            </a:r>
          </a:p>
          <a:p>
            <a:pPr lvl="1"/>
            <a:r>
              <a:rPr lang="en-SG" sz="1700" dirty="0"/>
              <a:t>Snow</a:t>
            </a:r>
          </a:p>
          <a:p>
            <a:pPr lvl="1"/>
            <a:r>
              <a:rPr lang="en-SG" sz="1700" dirty="0"/>
              <a:t>Seafloor</a:t>
            </a:r>
          </a:p>
          <a:p>
            <a:r>
              <a:rPr lang="en-SG" sz="1700" dirty="0"/>
              <a:t>Each has their own associated blending parameters</a:t>
            </a:r>
          </a:p>
        </p:txBody>
      </p:sp>
    </p:spTree>
    <p:extLst>
      <p:ext uri="{BB962C8B-B14F-4D97-AF65-F5344CB8AC3E}">
        <p14:creationId xmlns:p14="http://schemas.microsoft.com/office/powerpoint/2010/main" val="632953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D1574B-1E98-4122-A92B-A812F4AE31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4" r="5786" b="20974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35050E-A378-4C2C-9BAA-0774AADF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SG" sz="2800" dirty="0"/>
              <a:t>Detail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1082-7462-455C-B5D5-F96054EA3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SG" sz="1700" dirty="0"/>
              <a:t>Normal map to add detail to terrain</a:t>
            </a:r>
          </a:p>
          <a:p>
            <a:r>
              <a:rPr lang="en-SG" sz="1700" dirty="0" err="1"/>
              <a:t>Triplanar</a:t>
            </a:r>
            <a:r>
              <a:rPr lang="en-SG" sz="1700" dirty="0"/>
              <a:t> normal mapping to calculate new </a:t>
            </a:r>
            <a:r>
              <a:rPr lang="en-SG" sz="1700" dirty="0" err="1"/>
              <a:t>normals</a:t>
            </a:r>
            <a:r>
              <a:rPr lang="en-SG" sz="1700" dirty="0"/>
              <a:t> for diffuse and specular lighting</a:t>
            </a:r>
          </a:p>
        </p:txBody>
      </p:sp>
    </p:spTree>
    <p:extLst>
      <p:ext uri="{BB962C8B-B14F-4D97-AF65-F5344CB8AC3E}">
        <p14:creationId xmlns:p14="http://schemas.microsoft.com/office/powerpoint/2010/main" val="2185436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C7A9D-9A57-4D05-91B3-EEAF57A19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74819"/>
            <a:ext cx="6143625" cy="28583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Ocean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B6CC640-0DD8-4721-B15B-253174AFB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4572000" cy="6858001"/>
            <a:chOff x="7620000" y="-1"/>
            <a:chExt cx="4572000" cy="6858001"/>
          </a:xfrm>
          <a:effectLst>
            <a:outerShdw blurRad="381000" dist="152400" dir="108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DF34E42-D1FE-4B5D-86BB-13073AC39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48048" y="0"/>
              <a:ext cx="4543952" cy="6858000"/>
              <a:chOff x="7648048" y="0"/>
              <a:chExt cx="4543952" cy="6858000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A8932BF5-C4A0-4FCB-BDA5-43B4B8707A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CF3E13B6-EE2F-4F85-BD02-171953A805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7F50E3A-159C-47E4-95D9-6CB23AE21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20000" y="-1"/>
              <a:ext cx="874716" cy="6858001"/>
              <a:chOff x="7620000" y="-1"/>
              <a:chExt cx="874716" cy="6858001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283F107-CFFF-46A6-92CA-C482348BBD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81A41DC-38A5-4D78-915B-B7DB869D29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7" name="Graphic 6" descr="Tug boat">
            <a:extLst>
              <a:ext uri="{FF2B5EF4-FFF2-40B4-BE49-F238E27FC236}">
                <a16:creationId xmlns:a16="http://schemas.microsoft.com/office/drawing/2014/main" id="{DEE2A2E9-E8C0-4659-9633-3975534FF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09025" y="2129660"/>
            <a:ext cx="2663825" cy="266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85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BD66D0-4894-4E5C-922D-F50F105D84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70" t="1769" r="1" b="20654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34C4E1-40B9-49A9-AA31-CC62BD000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SG" sz="2800"/>
              <a:t>Framebuffers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4A7A-D6A5-4339-997F-4FE36D193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SG" sz="1700"/>
              <a:t>Instead of rendering directly to the screen, render to an intermediate buffer first</a:t>
            </a:r>
          </a:p>
          <a:p>
            <a:r>
              <a:rPr lang="en-SG" sz="1700"/>
              <a:t>Allows for post-processing effects</a:t>
            </a:r>
          </a:p>
        </p:txBody>
      </p:sp>
    </p:spTree>
    <p:extLst>
      <p:ext uri="{BB962C8B-B14F-4D97-AF65-F5344CB8AC3E}">
        <p14:creationId xmlns:p14="http://schemas.microsoft.com/office/powerpoint/2010/main" val="2059485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F5ABC2-21E0-40DC-8711-6A8B2D6343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88" r="9090" b="19308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A047C-E49E-4EA0-B92C-0F2E2111C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SG" sz="2800"/>
              <a:t>Ocean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5282C-F73B-4FFA-AD49-71ADFCBB0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SG" sz="1700" dirty="0"/>
              <a:t>Ray-sphere intersection to get distance between sphere and camera</a:t>
            </a:r>
          </a:p>
          <a:p>
            <a:r>
              <a:rPr lang="en-SG" sz="1700" dirty="0"/>
              <a:t>Sample depth texture to calculate distance between vertex and camera</a:t>
            </a:r>
          </a:p>
          <a:p>
            <a:r>
              <a:rPr lang="en-SG" sz="1700" dirty="0"/>
              <a:t>If vertex distance is larger than sphere distance, draw the ocean</a:t>
            </a:r>
          </a:p>
          <a:p>
            <a:r>
              <a:rPr lang="en-SG" sz="1700" dirty="0"/>
              <a:t>Keep the original colour otherwise</a:t>
            </a:r>
          </a:p>
        </p:txBody>
      </p:sp>
    </p:spTree>
    <p:extLst>
      <p:ext uri="{BB962C8B-B14F-4D97-AF65-F5344CB8AC3E}">
        <p14:creationId xmlns:p14="http://schemas.microsoft.com/office/powerpoint/2010/main" val="24774833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dark, vegetable&#10;&#10;Description automatically generated">
            <a:extLst>
              <a:ext uri="{FF2B5EF4-FFF2-40B4-BE49-F238E27FC236}">
                <a16:creationId xmlns:a16="http://schemas.microsoft.com/office/drawing/2014/main" id="{84BCDA50-67EF-4105-8776-B7E0B6C31E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20" r="2843" b="1689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137537-6C70-45E0-A886-71812DD31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SG" sz="2800"/>
              <a:t>Ocean Colour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5FAAB-FE65-451C-AABF-5C4D26D1F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SG" sz="1700" dirty="0"/>
              <a:t>Blend between deep and shallow regions (based on depth texture)</a:t>
            </a:r>
          </a:p>
          <a:p>
            <a:r>
              <a:rPr lang="en-SG" sz="1700" dirty="0"/>
              <a:t>Ocean transparency (See the ocean floor)</a:t>
            </a:r>
          </a:p>
        </p:txBody>
      </p:sp>
    </p:spTree>
    <p:extLst>
      <p:ext uri="{BB962C8B-B14F-4D97-AF65-F5344CB8AC3E}">
        <p14:creationId xmlns:p14="http://schemas.microsoft.com/office/powerpoint/2010/main" val="301685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293428-BBE8-438B-A632-DDBAA9694F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7" t="18184" r="-2" b="5564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A4EC63-87EE-404C-A21D-387DA73C4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SG" sz="2800"/>
              <a:t>Waves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7118F-3615-44FC-ACF1-2B230BFDA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SG" sz="1700" dirty="0"/>
              <a:t>Can’t have physical waves because the ocean is a post-processing effect</a:t>
            </a:r>
          </a:p>
          <a:p>
            <a:r>
              <a:rPr lang="en-SG" sz="1700" dirty="0"/>
              <a:t>Use a water normal map, and offset it (as a function of time) to simulate “waves”</a:t>
            </a:r>
          </a:p>
          <a:p>
            <a:r>
              <a:rPr lang="en-SG" sz="1700" dirty="0" err="1"/>
              <a:t>Triplanar</a:t>
            </a:r>
            <a:r>
              <a:rPr lang="en-SG" sz="1700" dirty="0"/>
              <a:t> normal mapping again for diffuse and specular lighting</a:t>
            </a:r>
          </a:p>
        </p:txBody>
      </p:sp>
    </p:spTree>
    <p:extLst>
      <p:ext uri="{BB962C8B-B14F-4D97-AF65-F5344CB8AC3E}">
        <p14:creationId xmlns:p14="http://schemas.microsoft.com/office/powerpoint/2010/main" val="852250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lanet Earth: Facts About Its Orbit, Atmosphere &amp;amp; Size | Space">
            <a:extLst>
              <a:ext uri="{FF2B5EF4-FFF2-40B4-BE49-F238E27FC236}">
                <a16:creationId xmlns:a16="http://schemas.microsoft.com/office/drawing/2014/main" id="{F3CBD9E0-9624-42D2-A42F-CA5D9FD4B8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0" t="100" r="20930" b="-100"/>
          <a:stretch/>
        </p:blipFill>
        <p:spPr bwMode="auto">
          <a:xfrm>
            <a:off x="3051806" y="0"/>
            <a:ext cx="90211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72488-5F70-4FED-BE8B-A093CF431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SG" sz="2800"/>
              <a:t>Problem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6BB2E-55B7-4CE4-982D-5B6065A0A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SG" sz="1700" dirty="0"/>
              <a:t>Render realistic-looking planets with atmosphere and clouds.</a:t>
            </a:r>
          </a:p>
        </p:txBody>
      </p:sp>
    </p:spTree>
    <p:extLst>
      <p:ext uri="{BB962C8B-B14F-4D97-AF65-F5344CB8AC3E}">
        <p14:creationId xmlns:p14="http://schemas.microsoft.com/office/powerpoint/2010/main" val="3567708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C7A9D-9A57-4D05-91B3-EEAF57A19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74819"/>
            <a:ext cx="6143625" cy="28583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Atmosphere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B6CC640-0DD8-4721-B15B-253174AFB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4572000" cy="6858001"/>
            <a:chOff x="7620000" y="-1"/>
            <a:chExt cx="4572000" cy="6858001"/>
          </a:xfrm>
          <a:effectLst>
            <a:outerShdw blurRad="381000" dist="152400" dir="108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DF34E42-D1FE-4B5D-86BB-13073AC39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48048" y="0"/>
              <a:ext cx="4543952" cy="6858000"/>
              <a:chOff x="7648048" y="0"/>
              <a:chExt cx="4543952" cy="6858000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A8932BF5-C4A0-4FCB-BDA5-43B4B8707A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CF3E13B6-EE2F-4F85-BD02-171953A805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7F50E3A-159C-47E4-95D9-6CB23AE21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20000" y="-1"/>
              <a:ext cx="874716" cy="6858001"/>
              <a:chOff x="7620000" y="-1"/>
              <a:chExt cx="874716" cy="6858001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283F107-CFFF-46A6-92CA-C482348BBD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81A41DC-38A5-4D78-915B-B7DB869D29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7" name="Graphic 6" descr="Hot Air Balloon">
            <a:extLst>
              <a:ext uri="{FF2B5EF4-FFF2-40B4-BE49-F238E27FC236}">
                <a16:creationId xmlns:a16="http://schemas.microsoft.com/office/drawing/2014/main" id="{DEE2A2E9-E8C0-4659-9633-3975534FF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09025" y="2129660"/>
            <a:ext cx="2663825" cy="266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94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dark&#10;&#10;Description automatically generated">
            <a:extLst>
              <a:ext uri="{FF2B5EF4-FFF2-40B4-BE49-F238E27FC236}">
                <a16:creationId xmlns:a16="http://schemas.microsoft.com/office/drawing/2014/main" id="{7BD5D23E-4E26-407C-A2C5-613C76DB9B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1" t="3547" b="5873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634E33-B5D6-4204-B8AF-0B9271F0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SG" sz="2800"/>
              <a:t>Atmosphere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7DEF7-2B3F-4F75-94C1-B6D7F4921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SG" sz="1700"/>
              <a:t>Another ray-sphere intersection to determine the distance through the atmosphere</a:t>
            </a:r>
          </a:p>
          <a:p>
            <a:r>
              <a:rPr lang="en-SG" sz="1700"/>
              <a:t>Sample points along the view ray through the atmosphere, then calculate how much light is scattered in from the Sun</a:t>
            </a:r>
          </a:p>
        </p:txBody>
      </p:sp>
    </p:spTree>
    <p:extLst>
      <p:ext uri="{BB962C8B-B14F-4D97-AF65-F5344CB8AC3E}">
        <p14:creationId xmlns:p14="http://schemas.microsoft.com/office/powerpoint/2010/main" val="38055853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lanet in space&#10;&#10;Description automatically generated with low confidence">
            <a:extLst>
              <a:ext uri="{FF2B5EF4-FFF2-40B4-BE49-F238E27FC236}">
                <a16:creationId xmlns:a16="http://schemas.microsoft.com/office/drawing/2014/main" id="{F27FE503-A445-43C6-B4A8-F7DEA754E4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10" r="9091" b="15292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F613B9-CC46-4D8D-A757-78EBF62B7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SG" sz="2800"/>
              <a:t>Precision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270CE-C534-4F27-A566-17B00D771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SG" sz="1700" dirty="0"/>
              <a:t>Noisy patterns caused by precision issues</a:t>
            </a:r>
          </a:p>
          <a:p>
            <a:r>
              <a:rPr lang="en-SG" sz="1700" dirty="0"/>
              <a:t>Add a small value (1e-3) when calculating the ray-sphere intersection</a:t>
            </a:r>
          </a:p>
        </p:txBody>
      </p:sp>
    </p:spTree>
    <p:extLst>
      <p:ext uri="{BB962C8B-B14F-4D97-AF65-F5344CB8AC3E}">
        <p14:creationId xmlns:p14="http://schemas.microsoft.com/office/powerpoint/2010/main" val="15819543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lanet in space&#10;&#10;Description automatically generated with low confidence">
            <a:extLst>
              <a:ext uri="{FF2B5EF4-FFF2-40B4-BE49-F238E27FC236}">
                <a16:creationId xmlns:a16="http://schemas.microsoft.com/office/drawing/2014/main" id="{3ABECEC5-CE2D-4568-85E9-DE053A4A4B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8" r="9090" b="1881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36901C-08C4-4619-9B02-4075BB9B2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SG" sz="2800"/>
              <a:t>Colour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46C99-3D07-421D-AA13-0BC47F408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SG" sz="1700"/>
              <a:t>Different wavelengths of light scatter with different strengths</a:t>
            </a:r>
          </a:p>
          <a:p>
            <a:r>
              <a:rPr lang="en-SG" sz="1700"/>
              <a:t>Get physical wavelengths of RGB light (700 nm, 530 nm, 440 nm), and modify the scattering functions to scatter different colours accordingly</a:t>
            </a:r>
          </a:p>
        </p:txBody>
      </p:sp>
    </p:spTree>
    <p:extLst>
      <p:ext uri="{BB962C8B-B14F-4D97-AF65-F5344CB8AC3E}">
        <p14:creationId xmlns:p14="http://schemas.microsoft.com/office/powerpoint/2010/main" val="1412404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C7A9D-9A57-4D05-91B3-EEAF57A19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74819"/>
            <a:ext cx="6143625" cy="28583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Clouds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B6CC640-0DD8-4721-B15B-253174AFB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4572000" cy="6858001"/>
            <a:chOff x="7620000" y="-1"/>
            <a:chExt cx="4572000" cy="6858001"/>
          </a:xfrm>
          <a:effectLst>
            <a:outerShdw blurRad="381000" dist="152400" dir="108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DF34E42-D1FE-4B5D-86BB-13073AC39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48048" y="0"/>
              <a:ext cx="4543952" cy="6858000"/>
              <a:chOff x="7648048" y="0"/>
              <a:chExt cx="4543952" cy="6858000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A8932BF5-C4A0-4FCB-BDA5-43B4B8707A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CF3E13B6-EE2F-4F85-BD02-171953A805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7F50E3A-159C-47E4-95D9-6CB23AE21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20000" y="-1"/>
              <a:ext cx="874716" cy="6858001"/>
              <a:chOff x="7620000" y="-1"/>
              <a:chExt cx="874716" cy="6858001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283F107-CFFF-46A6-92CA-C482348BBD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81A41DC-38A5-4D78-915B-B7DB869D29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7" name="Graphic 6" descr="Cloud">
            <a:extLst>
              <a:ext uri="{FF2B5EF4-FFF2-40B4-BE49-F238E27FC236}">
                <a16:creationId xmlns:a16="http://schemas.microsoft.com/office/drawing/2014/main" id="{DEE2A2E9-E8C0-4659-9633-3975534FF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09025" y="2129660"/>
            <a:ext cx="2663825" cy="266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1476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ED33EC-817D-468E-AF8F-8416F8D150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85" r="1708" b="5858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675B08-00C3-4D79-B71F-A9D2A679C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SG" sz="2800"/>
              <a:t>Cloud Layer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3972A-229D-494C-A18C-753617C8E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SG" sz="1700" dirty="0"/>
              <a:t>Define the cloud layer as a spherical shell with a top and bottom radius</a:t>
            </a:r>
          </a:p>
          <a:p>
            <a:r>
              <a:rPr lang="en-SG" sz="1700" dirty="0"/>
              <a:t>Ray-sphere intersection with the larger sphere</a:t>
            </a:r>
          </a:p>
          <a:p>
            <a:r>
              <a:rPr lang="en-SG" sz="1700" dirty="0"/>
              <a:t>Ray-march the clouds similar to the atmosphere</a:t>
            </a:r>
          </a:p>
          <a:p>
            <a:r>
              <a:rPr lang="en-SG" sz="1700" dirty="0"/>
              <a:t>Height signal to determine if a given point is within the shell</a:t>
            </a:r>
          </a:p>
        </p:txBody>
      </p:sp>
    </p:spTree>
    <p:extLst>
      <p:ext uri="{BB962C8B-B14F-4D97-AF65-F5344CB8AC3E}">
        <p14:creationId xmlns:p14="http://schemas.microsoft.com/office/powerpoint/2010/main" val="3046525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C8CC53-06FE-400A-AFDA-D5E307EFE8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14268" r="-1" b="3779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5C050-3BB5-43A7-AE35-3ECA69DEA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SG" sz="2800"/>
              <a:t>Cloud Shape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E8943-F8AF-4590-91A2-06E047B5C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SG" sz="1700" dirty="0"/>
              <a:t>Layered 3D Perlin noise (same as the terrain)</a:t>
            </a:r>
          </a:p>
          <a:p>
            <a:r>
              <a:rPr lang="en-SG" sz="1700" dirty="0"/>
              <a:t>Multiply noise value by the height signal so that clouds are denser when they are closer to the middle of the shell</a:t>
            </a:r>
          </a:p>
          <a:p>
            <a:r>
              <a:rPr lang="en-SG" sz="1700" dirty="0"/>
              <a:t>Offset noise as a function of time for movement</a:t>
            </a:r>
          </a:p>
        </p:txBody>
      </p:sp>
    </p:spTree>
    <p:extLst>
      <p:ext uri="{BB962C8B-B14F-4D97-AF65-F5344CB8AC3E}">
        <p14:creationId xmlns:p14="http://schemas.microsoft.com/office/powerpoint/2010/main" val="1229153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913F4A-D76F-441D-8B9F-FC9FF4263B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90" b="18970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5E2F52-D12C-4497-9834-7C2006014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SG" sz="2800"/>
              <a:t>Lighting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0203B-53A7-422C-9CDC-0351880EE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SG" sz="1700"/>
              <a:t>Similar to atmosphere lighting</a:t>
            </a:r>
          </a:p>
          <a:p>
            <a:r>
              <a:rPr lang="en-SG" sz="1700"/>
              <a:t>Sample points within the cloud layer, and determine how much light will be transmitted along the view direction</a:t>
            </a:r>
          </a:p>
          <a:p>
            <a:r>
              <a:rPr lang="en-SG" sz="1700"/>
              <a:t>Henyey-Greenstein phase function to mimic how clouds reflect light in real life</a:t>
            </a:r>
          </a:p>
        </p:txBody>
      </p:sp>
    </p:spTree>
    <p:extLst>
      <p:ext uri="{BB962C8B-B14F-4D97-AF65-F5344CB8AC3E}">
        <p14:creationId xmlns:p14="http://schemas.microsoft.com/office/powerpoint/2010/main" val="4019324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C7A9D-9A57-4D05-91B3-EEAF57A19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74819"/>
            <a:ext cx="6143625" cy="28583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Others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B6CC640-0DD8-4721-B15B-253174AFB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4572000" cy="6858001"/>
            <a:chOff x="7620000" y="-1"/>
            <a:chExt cx="4572000" cy="6858001"/>
          </a:xfrm>
          <a:effectLst>
            <a:outerShdw blurRad="381000" dist="152400" dir="108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DF34E42-D1FE-4B5D-86BB-13073AC39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48048" y="0"/>
              <a:ext cx="4543952" cy="6858000"/>
              <a:chOff x="7648048" y="0"/>
              <a:chExt cx="4543952" cy="6858000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A8932BF5-C4A0-4FCB-BDA5-43B4B8707A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CF3E13B6-EE2F-4F85-BD02-171953A805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7F50E3A-159C-47E4-95D9-6CB23AE21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20000" y="-1"/>
              <a:ext cx="874716" cy="6858001"/>
              <a:chOff x="7620000" y="-1"/>
              <a:chExt cx="874716" cy="6858001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283F107-CFFF-46A6-92CA-C482348BBD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81A41DC-38A5-4D78-915B-B7DB869D29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7" name="Graphic 6" descr="Clipboard with solid fill">
            <a:extLst>
              <a:ext uri="{FF2B5EF4-FFF2-40B4-BE49-F238E27FC236}">
                <a16:creationId xmlns:a16="http://schemas.microsoft.com/office/drawing/2014/main" id="{DEE2A2E9-E8C0-4659-9633-3975534FF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709025" y="2129660"/>
            <a:ext cx="2663825" cy="266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961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FCDA98-7361-40B3-B46C-066F5D7DE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01" r="5189" b="29787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71F1D5-C80D-4B6C-8ED4-DDBE8971A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SG" sz="2800"/>
              <a:t>UI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F2ECC-1B68-4679-8A79-74795B06F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SG" sz="1700"/>
              <a:t>DearImGui</a:t>
            </a:r>
          </a:p>
          <a:p>
            <a:pPr lvl="1"/>
            <a:r>
              <a:rPr lang="en-SG" sz="1700"/>
              <a:t>Fast and easy to use</a:t>
            </a:r>
          </a:p>
          <a:p>
            <a:pPr lvl="1"/>
            <a:r>
              <a:rPr lang="en-SG" sz="1700"/>
              <a:t>Works with OpenGL and GLFW</a:t>
            </a:r>
          </a:p>
          <a:p>
            <a:r>
              <a:rPr lang="en-SG" sz="1700"/>
              <a:t>Almost every parameter can be customised</a:t>
            </a:r>
          </a:p>
        </p:txBody>
      </p:sp>
    </p:spTree>
    <p:extLst>
      <p:ext uri="{BB962C8B-B14F-4D97-AF65-F5344CB8AC3E}">
        <p14:creationId xmlns:p14="http://schemas.microsoft.com/office/powerpoint/2010/main" val="1111071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D1ED49-3DCC-461D-97B5-A461247EF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SG" sz="5000" dirty="0"/>
              <a:t>Approach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5" name="Content Placeholder 2">
            <a:extLst>
              <a:ext uri="{FF2B5EF4-FFF2-40B4-BE49-F238E27FC236}">
                <a16:creationId xmlns:a16="http://schemas.microsoft.com/office/drawing/2014/main" id="{0179371E-E172-44B9-B817-FF1F4DB4F1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1514739"/>
              </p:ext>
            </p:extLst>
          </p:nvPr>
        </p:nvGraphicFramePr>
        <p:xfrm>
          <a:off x="841248" y="3502152"/>
          <a:ext cx="10506456" cy="2670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6385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14412D-C769-4E9F-AA82-D04CB6BB22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91" r="9089" b="11516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1E1062-A7EA-428F-B118-DB8D30BDB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SG" sz="2800"/>
              <a:t>Camera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3D9DF-19F3-4489-9263-C466A0409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SG" sz="1700" dirty="0"/>
              <a:t>Simple flying camera</a:t>
            </a:r>
          </a:p>
          <a:p>
            <a:r>
              <a:rPr lang="en-SG" sz="1700" dirty="0"/>
              <a:t>Able to be repositioned and reangled using KB+M</a:t>
            </a:r>
          </a:p>
        </p:txBody>
      </p:sp>
    </p:spTree>
    <p:extLst>
      <p:ext uri="{BB962C8B-B14F-4D97-AF65-F5344CB8AC3E}">
        <p14:creationId xmlns:p14="http://schemas.microsoft.com/office/powerpoint/2010/main" val="1664002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C7A9D-9A57-4D05-91B3-EEAF57A19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74819"/>
            <a:ext cx="6143625" cy="28583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Final Renders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B6CC640-0DD8-4721-B15B-253174AFB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4572000" cy="6858001"/>
            <a:chOff x="7620000" y="-1"/>
            <a:chExt cx="4572000" cy="6858001"/>
          </a:xfrm>
          <a:effectLst>
            <a:outerShdw blurRad="381000" dist="152400" dir="108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DF34E42-D1FE-4B5D-86BB-13073AC39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48048" y="0"/>
              <a:ext cx="4543952" cy="6858000"/>
              <a:chOff x="7648048" y="0"/>
              <a:chExt cx="4543952" cy="6858000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A8932BF5-C4A0-4FCB-BDA5-43B4B8707A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CF3E13B6-EE2F-4F85-BD02-171953A805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7F50E3A-159C-47E4-95D9-6CB23AE21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20000" y="-1"/>
              <a:ext cx="874716" cy="6858001"/>
              <a:chOff x="7620000" y="-1"/>
              <a:chExt cx="874716" cy="6858001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283F107-CFFF-46A6-92CA-C482348BBD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81A41DC-38A5-4D78-915B-B7DB869D29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7" name="Graphic 6" descr="Images with solid fill">
            <a:extLst>
              <a:ext uri="{FF2B5EF4-FFF2-40B4-BE49-F238E27FC236}">
                <a16:creationId xmlns:a16="http://schemas.microsoft.com/office/drawing/2014/main" id="{DEE2A2E9-E8C0-4659-9633-3975534FF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709025" y="2129660"/>
            <a:ext cx="2663825" cy="266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950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tar, night sky&#10;&#10;Description automatically generated">
            <a:extLst>
              <a:ext uri="{FF2B5EF4-FFF2-40B4-BE49-F238E27FC236}">
                <a16:creationId xmlns:a16="http://schemas.microsoft.com/office/drawing/2014/main" id="{4C1A6509-863F-4326-BB61-F06D843815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197" b="193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A1056-BDA2-40B1-8A0A-7263D4C49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SG" sz="3600">
                <a:solidFill>
                  <a:schemeClr val="tx1">
                    <a:lumMod val="85000"/>
                    <a:lumOff val="15000"/>
                  </a:schemeClr>
                </a:solidFill>
              </a:rPr>
              <a:t>Space view</a:t>
            </a:r>
          </a:p>
        </p:txBody>
      </p:sp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1143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10D4751-A5EF-443F-9909-4FED3C683D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9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A1056-BDA2-40B1-8A0A-7263D4C49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SG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Sunrise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1757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E42FE3-7CEB-437B-AB14-EC147859F4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6" name="Rectangle 1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D47033-57AC-4193-A0D9-2EC01DE90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SG" sz="3600">
                <a:solidFill>
                  <a:schemeClr val="tx1">
                    <a:lumMod val="85000"/>
                    <a:lumOff val="15000"/>
                  </a:schemeClr>
                </a:solidFill>
              </a:rPr>
              <a:t>Blue skies</a:t>
            </a:r>
          </a:p>
        </p:txBody>
      </p:sp>
      <p:cxnSp>
        <p:nvCxnSpPr>
          <p:cNvPr id="27" name="Straight Connector 1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9425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9">
            <a:extLst>
              <a:ext uri="{FF2B5EF4-FFF2-40B4-BE49-F238E27FC236}">
                <a16:creationId xmlns:a16="http://schemas.microsoft.com/office/drawing/2014/main" id="{5F892E19-92E7-4BB2-8C3F-DBDFE8D9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23" name="Group 10">
              <a:extLst>
                <a:ext uri="{FF2B5EF4-FFF2-40B4-BE49-F238E27FC236}">
                  <a16:creationId xmlns:a16="http://schemas.microsoft.com/office/drawing/2014/main" id="{81E493D3-31D9-4B80-9798-EEA082E12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2E6AA4D-EC17-45B5-B621-DF0FD91FD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56F11D0-7966-41FE-AAB9-EC0C54F11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86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4" name="Group 11">
              <a:extLst>
                <a:ext uri="{FF2B5EF4-FFF2-40B4-BE49-F238E27FC236}">
                  <a16:creationId xmlns:a16="http://schemas.microsoft.com/office/drawing/2014/main" id="{CEDE579A-0A12-4A10-85D4-A8DA1663B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5CA79E3-BA58-419A-8541-7498AC2633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2348C622-BC44-4959-B64E-427015FD1F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8841A98-AA1D-4F65-A368-EF31110B07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" name="Group 13">
                <a:extLst>
                  <a:ext uri="{FF2B5EF4-FFF2-40B4-BE49-F238E27FC236}">
                    <a16:creationId xmlns:a16="http://schemas.microsoft.com/office/drawing/2014/main" id="{E6609F08-9B2C-4879-AC68-E3E537BED7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26" name="Freeform: Shape 14">
                  <a:extLst>
                    <a:ext uri="{FF2B5EF4-FFF2-40B4-BE49-F238E27FC236}">
                      <a16:creationId xmlns:a16="http://schemas.microsoft.com/office/drawing/2014/main" id="{6910EFC9-D70D-42FD-BCCD-AB1F710BFD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Freeform: Shape 15">
                  <a:extLst>
                    <a:ext uri="{FF2B5EF4-FFF2-40B4-BE49-F238E27FC236}">
                      <a16:creationId xmlns:a16="http://schemas.microsoft.com/office/drawing/2014/main" id="{83BEF371-1E22-4C4F-A62F-AC6B92CAE0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C863C3-F16D-44E5-BB58-9570568DC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8" y="1641752"/>
            <a:ext cx="2655887" cy="3213277"/>
          </a:xfrm>
        </p:spPr>
        <p:txBody>
          <a:bodyPr anchor="t">
            <a:normAutofit/>
          </a:bodyPr>
          <a:lstStyle/>
          <a:p>
            <a:r>
              <a:rPr lang="en-SG" sz="400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57369-462E-447A-8C0C-C670FAE2E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1" y="1721579"/>
            <a:ext cx="6140449" cy="3952648"/>
          </a:xfrm>
        </p:spPr>
        <p:txBody>
          <a:bodyPr>
            <a:normAutofit/>
          </a:bodyPr>
          <a:lstStyle/>
          <a:p>
            <a:r>
              <a:rPr lang="en-SG" sz="2000" dirty="0">
                <a:solidFill>
                  <a:schemeClr val="tx1">
                    <a:alpha val="80000"/>
                  </a:schemeClr>
                </a:solidFill>
              </a:rPr>
              <a:t>Height calculation in vertex shader</a:t>
            </a:r>
          </a:p>
          <a:p>
            <a:pPr lvl="1"/>
            <a:r>
              <a:rPr lang="en-SG" sz="2000" dirty="0">
                <a:solidFill>
                  <a:schemeClr val="tx1">
                    <a:alpha val="80000"/>
                  </a:schemeClr>
                </a:solidFill>
              </a:rPr>
              <a:t>No collision data</a:t>
            </a:r>
          </a:p>
          <a:p>
            <a:r>
              <a:rPr lang="en-SG" sz="2000" dirty="0">
                <a:solidFill>
                  <a:schemeClr val="tx1">
                    <a:alpha val="80000"/>
                  </a:schemeClr>
                </a:solidFill>
              </a:rPr>
              <a:t>Postprocessing effects for the ocean</a:t>
            </a:r>
          </a:p>
          <a:p>
            <a:pPr lvl="1"/>
            <a:r>
              <a:rPr lang="en-SG" sz="2000" dirty="0">
                <a:solidFill>
                  <a:schemeClr val="tx1">
                    <a:alpha val="80000"/>
                  </a:schemeClr>
                </a:solidFill>
              </a:rPr>
              <a:t>Hard to obtain physical heights</a:t>
            </a:r>
          </a:p>
          <a:p>
            <a:pPr lvl="1"/>
            <a:r>
              <a:rPr lang="en-SG" sz="2000" dirty="0">
                <a:solidFill>
                  <a:schemeClr val="tx1">
                    <a:alpha val="80000"/>
                  </a:schemeClr>
                </a:solidFill>
              </a:rPr>
              <a:t>Resort to using normal maps to simulate motion</a:t>
            </a:r>
          </a:p>
          <a:p>
            <a:r>
              <a:rPr lang="en-SG" sz="2000" dirty="0">
                <a:solidFill>
                  <a:schemeClr val="tx1">
                    <a:alpha val="80000"/>
                  </a:schemeClr>
                </a:solidFill>
              </a:rPr>
              <a:t>Performance</a:t>
            </a:r>
          </a:p>
          <a:p>
            <a:pPr lvl="1"/>
            <a:r>
              <a:rPr lang="en-SG" sz="2000" dirty="0">
                <a:solidFill>
                  <a:schemeClr val="tx1">
                    <a:alpha val="80000"/>
                  </a:schemeClr>
                </a:solidFill>
              </a:rPr>
              <a:t>One-time calculation of vertex data</a:t>
            </a:r>
          </a:p>
          <a:p>
            <a:pPr lvl="1"/>
            <a:r>
              <a:rPr lang="en-SG" sz="2000" dirty="0">
                <a:solidFill>
                  <a:schemeClr val="tx1">
                    <a:alpha val="80000"/>
                  </a:schemeClr>
                </a:solidFill>
              </a:rPr>
              <a:t>Everything else is done on the GPU (Shader magic)</a:t>
            </a:r>
          </a:p>
          <a:p>
            <a:pPr lvl="1"/>
            <a:r>
              <a:rPr lang="en-SG" sz="2000" dirty="0">
                <a:solidFill>
                  <a:schemeClr val="tx1">
                    <a:alpha val="80000"/>
                  </a:schemeClr>
                </a:solidFill>
              </a:rPr>
              <a:t>Can be further optimised by precomputing certain data</a:t>
            </a:r>
          </a:p>
        </p:txBody>
      </p:sp>
    </p:spTree>
    <p:extLst>
      <p:ext uri="{BB962C8B-B14F-4D97-AF65-F5344CB8AC3E}">
        <p14:creationId xmlns:p14="http://schemas.microsoft.com/office/powerpoint/2010/main" val="38014858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16">
            <a:extLst>
              <a:ext uri="{FF2B5EF4-FFF2-40B4-BE49-F238E27FC236}">
                <a16:creationId xmlns:a16="http://schemas.microsoft.com/office/drawing/2014/main" id="{A9CB0874-88B8-43D3-B0B6-C32F790F7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18">
            <a:extLst>
              <a:ext uri="{FF2B5EF4-FFF2-40B4-BE49-F238E27FC236}">
                <a16:creationId xmlns:a16="http://schemas.microsoft.com/office/drawing/2014/main" id="{4BFD067A-52BE-40EE-B7CA-391830B9A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2561771"/>
            <a:chOff x="0" y="0"/>
            <a:chExt cx="12192000" cy="2561771"/>
          </a:xfrm>
        </p:grpSpPr>
        <p:sp>
          <p:nvSpPr>
            <p:cNvPr id="55" name="Freeform: Shape 19">
              <a:extLst>
                <a:ext uri="{FF2B5EF4-FFF2-40B4-BE49-F238E27FC236}">
                  <a16:creationId xmlns:a16="http://schemas.microsoft.com/office/drawing/2014/main" id="{1CDA7855-806B-4A02-9C19-24872E4D8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2561771"/>
            </a:xfrm>
            <a:custGeom>
              <a:avLst/>
              <a:gdLst>
                <a:gd name="connsiteX0" fmla="*/ 0 w 12192000"/>
                <a:gd name="connsiteY0" fmla="*/ 0 h 2561771"/>
                <a:gd name="connsiteX1" fmla="*/ 12192000 w 12192000"/>
                <a:gd name="connsiteY1" fmla="*/ 0 h 2561771"/>
                <a:gd name="connsiteX2" fmla="*/ 12192000 w 12192000"/>
                <a:gd name="connsiteY2" fmla="*/ 2359863 h 2561771"/>
                <a:gd name="connsiteX3" fmla="*/ 6364514 w 12192000"/>
                <a:gd name="connsiteY3" fmla="*/ 2561771 h 2561771"/>
                <a:gd name="connsiteX4" fmla="*/ 1981200 w 12192000"/>
                <a:gd name="connsiteY4" fmla="*/ 2278742 h 2561771"/>
                <a:gd name="connsiteX5" fmla="*/ 0 w 12192000"/>
                <a:gd name="connsiteY5" fmla="*/ 2343277 h 256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2561771">
                  <a:moveTo>
                    <a:pt x="0" y="0"/>
                  </a:moveTo>
                  <a:lnTo>
                    <a:pt x="12192000" y="0"/>
                  </a:lnTo>
                  <a:lnTo>
                    <a:pt x="12192000" y="2359863"/>
                  </a:lnTo>
                  <a:lnTo>
                    <a:pt x="6364514" y="2561771"/>
                  </a:lnTo>
                  <a:lnTo>
                    <a:pt x="1981200" y="2278742"/>
                  </a:lnTo>
                  <a:lnTo>
                    <a:pt x="0" y="2343277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AFE70DE-5BEC-4E54-98D2-48C13E149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2561771"/>
            </a:xfrm>
            <a:custGeom>
              <a:avLst/>
              <a:gdLst>
                <a:gd name="connsiteX0" fmla="*/ 0 w 12192000"/>
                <a:gd name="connsiteY0" fmla="*/ 0 h 2561771"/>
                <a:gd name="connsiteX1" fmla="*/ 12192000 w 12192000"/>
                <a:gd name="connsiteY1" fmla="*/ 0 h 2561771"/>
                <a:gd name="connsiteX2" fmla="*/ 12192000 w 12192000"/>
                <a:gd name="connsiteY2" fmla="*/ 2359863 h 2561771"/>
                <a:gd name="connsiteX3" fmla="*/ 6364514 w 12192000"/>
                <a:gd name="connsiteY3" fmla="*/ 2561771 h 2561771"/>
                <a:gd name="connsiteX4" fmla="*/ 1981200 w 12192000"/>
                <a:gd name="connsiteY4" fmla="*/ 2278742 h 2561771"/>
                <a:gd name="connsiteX5" fmla="*/ 0 w 12192000"/>
                <a:gd name="connsiteY5" fmla="*/ 2343277 h 256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2561771">
                  <a:moveTo>
                    <a:pt x="0" y="0"/>
                  </a:moveTo>
                  <a:lnTo>
                    <a:pt x="12192000" y="0"/>
                  </a:lnTo>
                  <a:lnTo>
                    <a:pt x="12192000" y="2359863"/>
                  </a:lnTo>
                  <a:lnTo>
                    <a:pt x="6364514" y="2561771"/>
                  </a:lnTo>
                  <a:lnTo>
                    <a:pt x="1981200" y="2278742"/>
                  </a:lnTo>
                  <a:lnTo>
                    <a:pt x="0" y="2343277"/>
                  </a:lnTo>
                  <a:close/>
                </a:path>
              </a:pathLst>
            </a:custGeom>
            <a:solidFill>
              <a:schemeClr val="bg1">
                <a:alpha val="86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3E9BD1-2031-43E0-9DD1-7B1952CBB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15" y="1040400"/>
            <a:ext cx="7866060" cy="707886"/>
          </a:xfrm>
        </p:spPr>
        <p:txBody>
          <a:bodyPr anchor="b">
            <a:normAutofit/>
          </a:bodyPr>
          <a:lstStyle/>
          <a:p>
            <a:r>
              <a:rPr lang="en-SG" sz="4000"/>
              <a:t>Resources</a:t>
            </a:r>
            <a:endParaRPr lang="en-SG" sz="4000" dirty="0"/>
          </a:p>
        </p:txBody>
      </p:sp>
      <p:grpSp>
        <p:nvGrpSpPr>
          <p:cNvPr id="56" name="Group 22">
            <a:extLst>
              <a:ext uri="{FF2B5EF4-FFF2-40B4-BE49-F238E27FC236}">
                <a16:creationId xmlns:a16="http://schemas.microsoft.com/office/drawing/2014/main" id="{C15B8CC4-8CCE-428F-AE7E-28D178984C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0" y="2027156"/>
            <a:ext cx="12192000" cy="757168"/>
            <a:chOff x="0" y="2959818"/>
            <a:chExt cx="12192000" cy="75716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6359FA2-E374-4073-8269-E10D2AE74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A1F0E66-9B5E-4980-8AEC-B4D144B48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AB8A1238-0005-4B2A-8EF1-3597C7892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2915" y="2879631"/>
            <a:ext cx="9890950" cy="2937969"/>
          </a:xfrm>
        </p:spPr>
        <p:txBody>
          <a:bodyPr>
            <a:noAutofit/>
          </a:bodyPr>
          <a:lstStyle/>
          <a:p>
            <a:r>
              <a:rPr lang="en-SG" sz="1100">
                <a:solidFill>
                  <a:schemeClr val="tx1">
                    <a:alpha val="80000"/>
                  </a:schemeClr>
                </a:solidFill>
              </a:rPr>
              <a:t>Sebastian Lague – Solar System Project</a:t>
            </a:r>
          </a:p>
          <a:p>
            <a:pPr lvl="1"/>
            <a:r>
              <a:rPr lang="en-SG" sz="1100">
                <a:solidFill>
                  <a:schemeClr val="tx1">
                    <a:alpha val="80000"/>
                  </a:schemeClr>
                </a:solidFill>
                <a:hlinkClick r:id="rId3"/>
              </a:rPr>
              <a:t>https://www.youtube.com/playlist?list=PLFt_AvWsXl0cSy8fQu3cFycsOzNjF31M1</a:t>
            </a:r>
            <a:endParaRPr lang="en-SG" sz="110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SG" sz="1100">
                <a:solidFill>
                  <a:schemeClr val="tx1">
                    <a:alpha val="80000"/>
                  </a:schemeClr>
                </a:solidFill>
              </a:rPr>
              <a:t>SimonDev - 3D World Generation</a:t>
            </a:r>
          </a:p>
          <a:p>
            <a:pPr lvl="1"/>
            <a:r>
              <a:rPr lang="en-SG" sz="1100">
                <a:solidFill>
                  <a:schemeClr val="tx1">
                    <a:alpha val="80000"/>
                  </a:schemeClr>
                </a:solidFill>
                <a:hlinkClick r:id="rId4"/>
              </a:rPr>
              <a:t>https://www.youtube.com/playlist?list=PLRL3Z3lpLmH3PNGZuDNf2WXnLTHpN9hXy</a:t>
            </a:r>
            <a:endParaRPr lang="en-SG" sz="110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SG" sz="1100">
                <a:solidFill>
                  <a:schemeClr val="tx1">
                    <a:alpha val="80000"/>
                  </a:schemeClr>
                </a:solidFill>
              </a:rPr>
              <a:t>ShaderToy – Tiny Planet</a:t>
            </a:r>
          </a:p>
          <a:p>
            <a:pPr lvl="1"/>
            <a:r>
              <a:rPr lang="en-SG" sz="1100">
                <a:solidFill>
                  <a:schemeClr val="tx1">
                    <a:alpha val="80000"/>
                  </a:schemeClr>
                </a:solidFill>
                <a:hlinkClick r:id="rId5"/>
              </a:rPr>
              <a:t>https://www.shadertoy.com/view/lt3XDM</a:t>
            </a:r>
            <a:endParaRPr lang="en-SG" sz="110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SG" sz="1100">
                <a:solidFill>
                  <a:schemeClr val="tx1">
                    <a:alpha val="80000"/>
                  </a:schemeClr>
                </a:solidFill>
              </a:rPr>
              <a:t>Real Time Rendering of Procedurally Generated Planets</a:t>
            </a:r>
          </a:p>
          <a:p>
            <a:pPr lvl="1"/>
            <a:r>
              <a:rPr lang="en-SG" sz="1100">
                <a:solidFill>
                  <a:schemeClr val="tx1">
                    <a:alpha val="80000"/>
                  </a:schemeClr>
                </a:solidFill>
                <a:hlinkClick r:id="rId6"/>
              </a:rPr>
              <a:t>https://cescg.org/cescg_submission/real-time-rendering-of-procedurally-generated-planets/</a:t>
            </a:r>
            <a:endParaRPr lang="en-SG" sz="110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1100">
                <a:solidFill>
                  <a:schemeClr val="tx1">
                    <a:alpha val="80000"/>
                  </a:schemeClr>
                </a:solidFill>
              </a:rPr>
              <a:t>FMX2017 Technical Directing Special: Real-time Volumetric Cloud Rendering</a:t>
            </a:r>
          </a:p>
          <a:p>
            <a:pPr lvl="1"/>
            <a:r>
              <a:rPr lang="en-SG" sz="1100">
                <a:solidFill>
                  <a:schemeClr val="tx1">
                    <a:alpha val="80000"/>
                  </a:schemeClr>
                </a:solidFill>
                <a:hlinkClick r:id="rId7"/>
              </a:rPr>
              <a:t>https://www.youtube.com/watch?v=8OrvIQUFptA</a:t>
            </a:r>
            <a:endParaRPr lang="en-SG" sz="110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1100">
                <a:solidFill>
                  <a:schemeClr val="tx1">
                    <a:alpha val="80000"/>
                  </a:schemeClr>
                </a:solidFill>
              </a:rPr>
              <a:t>The Real-time Volumetric Cloudscapes of Horizon: Zero Dawn</a:t>
            </a:r>
          </a:p>
          <a:p>
            <a:pPr lvl="1"/>
            <a:r>
              <a:rPr lang="en-SG" sz="1100">
                <a:solidFill>
                  <a:schemeClr val="tx1">
                    <a:alpha val="80000"/>
                  </a:schemeClr>
                </a:solidFill>
                <a:hlinkClick r:id="rId8"/>
              </a:rPr>
              <a:t>http://advances.realtimerendering.com/s2015/The%20Real-time%20Volumetric%20Cloudscapes%20of%20Horizon%20-%20Zero%20Dawn%20-%20ARTR.pdf</a:t>
            </a:r>
            <a:endParaRPr lang="en-SG" sz="110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SG" sz="1100">
                <a:solidFill>
                  <a:schemeClr val="tx1">
                    <a:alpha val="80000"/>
                  </a:schemeClr>
                </a:solidFill>
              </a:rPr>
              <a:t>ThinMatrix - OpenGL Water Tutorials</a:t>
            </a:r>
          </a:p>
          <a:p>
            <a:pPr lvl="1"/>
            <a:r>
              <a:rPr lang="en-SG" sz="1100">
                <a:solidFill>
                  <a:schemeClr val="tx1">
                    <a:alpha val="80000"/>
                  </a:schemeClr>
                </a:solidFill>
                <a:hlinkClick r:id="rId9"/>
              </a:rPr>
              <a:t>https://www.youtube.com/playlist?list=PLRIWtICgwaX23jiqVByUs0bqhnalNTNZh</a:t>
            </a:r>
            <a:endParaRPr lang="en-SG" sz="1100">
              <a:solidFill>
                <a:schemeClr val="tx1">
                  <a:alpha val="80000"/>
                </a:schemeClr>
              </a:solidFill>
            </a:endParaRPr>
          </a:p>
          <a:p>
            <a:pPr lvl="1"/>
            <a:endParaRPr lang="en-SG" sz="110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590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C7A9D-9A57-4D05-91B3-EEAF57A19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74819"/>
            <a:ext cx="6143625" cy="28583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Demo</a:t>
            </a:r>
            <a:endParaRPr lang="en-US" sz="7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B6CC640-0DD8-4721-B15B-253174AFB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4572000" cy="6858001"/>
            <a:chOff x="7620000" y="-1"/>
            <a:chExt cx="4572000" cy="6858001"/>
          </a:xfrm>
          <a:effectLst>
            <a:outerShdw blurRad="381000" dist="152400" dir="108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DF34E42-D1FE-4B5D-86BB-13073AC39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48048" y="0"/>
              <a:ext cx="4543952" cy="6858000"/>
              <a:chOff x="7648048" y="0"/>
              <a:chExt cx="4543952" cy="6858000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A8932BF5-C4A0-4FCB-BDA5-43B4B8707A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CF3E13B6-EE2F-4F85-BD02-171953A805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7F50E3A-159C-47E4-95D9-6CB23AE21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20000" y="-1"/>
              <a:ext cx="874716" cy="6858001"/>
              <a:chOff x="7620000" y="-1"/>
              <a:chExt cx="874716" cy="6858001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283F107-CFFF-46A6-92CA-C482348BBD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81A41DC-38A5-4D78-915B-B7DB869D29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7" name="Graphic 8" descr="Monitor">
            <a:extLst>
              <a:ext uri="{FF2B5EF4-FFF2-40B4-BE49-F238E27FC236}">
                <a16:creationId xmlns:a16="http://schemas.microsoft.com/office/drawing/2014/main" id="{DEE2A2E9-E8C0-4659-9633-3975534FF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09025" y="2129660"/>
            <a:ext cx="2663825" cy="266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581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F892E19-92E7-4BB2-8C3F-DBDFE8D9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1E493D3-31D9-4B80-9798-EEA082E12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2E6AA4D-EC17-45B5-B621-DF0FD91FD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56F11D0-7966-41FE-AAB9-EC0C54F11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86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EDE579A-0A12-4A10-85D4-A8DA1663B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15CA79E3-BA58-419A-8541-7498AC2633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2348C622-BC44-4959-B64E-427015FD1F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F8841A98-AA1D-4F65-A368-EF31110B07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E6609F08-9B2C-4879-AC68-E3E537BED7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6910EFC9-D70D-42FD-BCCD-AB1F710BFD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83BEF371-1E22-4C4F-A62F-AC6B92CAE0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BCBF72-FACA-4C5C-9BE7-7B52B5FB8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8" y="1641752"/>
            <a:ext cx="2655887" cy="3213277"/>
          </a:xfrm>
        </p:spPr>
        <p:txBody>
          <a:bodyPr anchor="t">
            <a:normAutofit/>
          </a:bodyPr>
          <a:lstStyle/>
          <a:p>
            <a:r>
              <a:rPr lang="en-SG" sz="2800"/>
              <a:t>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9EA3F-08CB-4429-AA20-7AF819DC7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1" y="1721579"/>
            <a:ext cx="6140449" cy="3952648"/>
          </a:xfrm>
        </p:spPr>
        <p:txBody>
          <a:bodyPr>
            <a:normAutofit/>
          </a:bodyPr>
          <a:lstStyle/>
          <a:p>
            <a:r>
              <a:rPr lang="en-SG" sz="2200" dirty="0">
                <a:solidFill>
                  <a:schemeClr val="tx1">
                    <a:alpha val="80000"/>
                  </a:schemeClr>
                </a:solidFill>
              </a:rPr>
              <a:t>C++</a:t>
            </a:r>
          </a:p>
          <a:p>
            <a:pPr lvl="1"/>
            <a:r>
              <a:rPr lang="en-SG" sz="2200" dirty="0">
                <a:solidFill>
                  <a:schemeClr val="tx1">
                    <a:alpha val="80000"/>
                  </a:schemeClr>
                </a:solidFill>
              </a:rPr>
              <a:t>GLFW for windows</a:t>
            </a:r>
          </a:p>
          <a:p>
            <a:pPr lvl="1"/>
            <a:r>
              <a:rPr lang="en-SG" sz="2200" dirty="0">
                <a:solidFill>
                  <a:schemeClr val="tx1">
                    <a:alpha val="80000"/>
                  </a:schemeClr>
                </a:solidFill>
              </a:rPr>
              <a:t>GLAD for OpenGL loading</a:t>
            </a:r>
          </a:p>
          <a:p>
            <a:pPr lvl="1"/>
            <a:r>
              <a:rPr lang="en-SG" sz="2200" dirty="0">
                <a:solidFill>
                  <a:schemeClr val="tx1">
                    <a:alpha val="80000"/>
                  </a:schemeClr>
                </a:solidFill>
              </a:rPr>
              <a:t>GLM for vector math</a:t>
            </a:r>
          </a:p>
          <a:p>
            <a:pPr lvl="1"/>
            <a:r>
              <a:rPr lang="en-SG" sz="2200" dirty="0" err="1">
                <a:solidFill>
                  <a:schemeClr val="tx1">
                    <a:alpha val="80000"/>
                  </a:schemeClr>
                </a:solidFill>
              </a:rPr>
              <a:t>DearImGui</a:t>
            </a:r>
            <a:r>
              <a:rPr lang="en-SG" sz="2200" dirty="0">
                <a:solidFill>
                  <a:schemeClr val="tx1">
                    <a:alpha val="80000"/>
                  </a:schemeClr>
                </a:solidFill>
              </a:rPr>
              <a:t> for UI</a:t>
            </a:r>
          </a:p>
          <a:p>
            <a:r>
              <a:rPr lang="en-SG" sz="2200" dirty="0">
                <a:solidFill>
                  <a:schemeClr val="tx1">
                    <a:alpha val="80000"/>
                  </a:schemeClr>
                </a:solidFill>
              </a:rPr>
              <a:t>Input data</a:t>
            </a:r>
          </a:p>
          <a:p>
            <a:pPr lvl="1"/>
            <a:r>
              <a:rPr lang="en-SG" sz="2200" dirty="0">
                <a:solidFill>
                  <a:schemeClr val="tx1">
                    <a:alpha val="80000"/>
                  </a:schemeClr>
                </a:solidFill>
              </a:rPr>
              <a:t>Almost everything is procedurally generated</a:t>
            </a:r>
          </a:p>
          <a:p>
            <a:pPr lvl="1"/>
            <a:r>
              <a:rPr lang="en-SG" sz="2200" dirty="0">
                <a:solidFill>
                  <a:schemeClr val="tx1">
                    <a:alpha val="80000"/>
                  </a:schemeClr>
                </a:solidFill>
              </a:rPr>
              <a:t>Normal map</a:t>
            </a:r>
          </a:p>
        </p:txBody>
      </p:sp>
    </p:spTree>
    <p:extLst>
      <p:ext uri="{BB962C8B-B14F-4D97-AF65-F5344CB8AC3E}">
        <p14:creationId xmlns:p14="http://schemas.microsoft.com/office/powerpoint/2010/main" val="983961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C7A9D-9A57-4D05-91B3-EEAF57A19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74819"/>
            <a:ext cx="6143625" cy="28583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Sphere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B6CC640-0DD8-4721-B15B-253174AFB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4572000" cy="6858001"/>
            <a:chOff x="7620000" y="-1"/>
            <a:chExt cx="4572000" cy="6858001"/>
          </a:xfrm>
          <a:effectLst>
            <a:outerShdw blurRad="381000" dist="152400" dir="108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DF34E42-D1FE-4B5D-86BB-13073AC39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48048" y="0"/>
              <a:ext cx="4543952" cy="6858000"/>
              <a:chOff x="7648048" y="0"/>
              <a:chExt cx="4543952" cy="6858000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A8932BF5-C4A0-4FCB-BDA5-43B4B8707A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CF3E13B6-EE2F-4F85-BD02-171953A805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7F50E3A-159C-47E4-95D9-6CB23AE21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20000" y="-1"/>
              <a:ext cx="874716" cy="6858001"/>
              <a:chOff x="7620000" y="-1"/>
              <a:chExt cx="874716" cy="6858001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283F107-CFFF-46A6-92CA-C482348BBD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81A41DC-38A5-4D78-915B-B7DB869D29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7" name="Graphic 6" descr="Sphere outline">
            <a:extLst>
              <a:ext uri="{FF2B5EF4-FFF2-40B4-BE49-F238E27FC236}">
                <a16:creationId xmlns:a16="http://schemas.microsoft.com/office/drawing/2014/main" id="{DEE2A2E9-E8C0-4659-9633-3975534FF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709025" y="2129660"/>
            <a:ext cx="2663825" cy="266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24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2771E-DB2C-4067-BF79-78EC903A29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71" r="9090" b="11960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A5B684-7968-4BEB-93E4-A0F9A8840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SG" sz="2800"/>
              <a:t>UV Sphere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7463D-553D-4914-B4F1-45CCF47F8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SG" sz="1700"/>
              <a:t>Simple enough to implement</a:t>
            </a:r>
          </a:p>
          <a:p>
            <a:r>
              <a:rPr lang="en-SG" sz="1700"/>
              <a:t>Not very suitable, because most of the vertices are localised near the poles</a:t>
            </a:r>
          </a:p>
        </p:txBody>
      </p:sp>
    </p:spTree>
    <p:extLst>
      <p:ext uri="{BB962C8B-B14F-4D97-AF65-F5344CB8AC3E}">
        <p14:creationId xmlns:p14="http://schemas.microsoft.com/office/powerpoint/2010/main" val="1986002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57A77-82FE-4211-9F04-642994FC6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12" r="9090" b="9250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2B1FAD-A778-4832-9F7D-E653BDD70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SG" sz="2800"/>
              <a:t>Cubesphere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12FC6-FF79-4E78-A092-D1FCFBD6F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SG" sz="1700"/>
              <a:t>Get a cube, subdivide its faces, then project vertices to a sphere</a:t>
            </a:r>
          </a:p>
          <a:p>
            <a:r>
              <a:rPr lang="en-SG" sz="1700"/>
              <a:t>Relatively fine-grained control, and more distributed vertices</a:t>
            </a:r>
          </a:p>
        </p:txBody>
      </p:sp>
    </p:spTree>
    <p:extLst>
      <p:ext uri="{BB962C8B-B14F-4D97-AF65-F5344CB8AC3E}">
        <p14:creationId xmlns:p14="http://schemas.microsoft.com/office/powerpoint/2010/main" val="368251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C7A9D-9A57-4D05-91B3-EEAF57A19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74819"/>
            <a:ext cx="6143625" cy="28583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Terrain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B6CC640-0DD8-4721-B15B-253174AFB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4572000" cy="6858001"/>
            <a:chOff x="7620000" y="-1"/>
            <a:chExt cx="4572000" cy="6858001"/>
          </a:xfrm>
          <a:effectLst>
            <a:outerShdw blurRad="381000" dist="152400" dir="108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DF34E42-D1FE-4B5D-86BB-13073AC39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48048" y="0"/>
              <a:ext cx="4543952" cy="6858000"/>
              <a:chOff x="7648048" y="0"/>
              <a:chExt cx="4543952" cy="6858000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A8932BF5-C4A0-4FCB-BDA5-43B4B8707A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CF3E13B6-EE2F-4F85-BD02-171953A805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7F50E3A-159C-47E4-95D9-6CB23AE21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20000" y="-1"/>
              <a:ext cx="874716" cy="6858001"/>
              <a:chOff x="7620000" y="-1"/>
              <a:chExt cx="874716" cy="6858001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283F107-CFFF-46A6-92CA-C482348BBD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81A41DC-38A5-4D78-915B-B7DB869D29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7" name="Graphic 6" descr="Mountains">
            <a:extLst>
              <a:ext uri="{FF2B5EF4-FFF2-40B4-BE49-F238E27FC236}">
                <a16:creationId xmlns:a16="http://schemas.microsoft.com/office/drawing/2014/main" id="{DEE2A2E9-E8C0-4659-9633-3975534FF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09025" y="2129660"/>
            <a:ext cx="2663825" cy="266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19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113D92-E111-4747-B12F-E1F2144BD1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90" b="20317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90E64C-4701-4511-AAEB-BB1540554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SG" sz="2800" dirty="0"/>
              <a:t>Noise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AEA90-3830-45B6-BE0D-A43DB3B32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 fontScale="92500" lnSpcReduction="10000"/>
          </a:bodyPr>
          <a:lstStyle/>
          <a:p>
            <a:r>
              <a:rPr lang="en-SG" sz="1600" dirty="0"/>
              <a:t>3D Noise</a:t>
            </a:r>
          </a:p>
          <a:p>
            <a:pPr lvl="1"/>
            <a:r>
              <a:rPr lang="en-SG" sz="1200" dirty="0"/>
              <a:t>Code obtained online</a:t>
            </a:r>
          </a:p>
          <a:p>
            <a:r>
              <a:rPr lang="en-SG" sz="1600" dirty="0"/>
              <a:t>Octaves</a:t>
            </a:r>
          </a:p>
          <a:p>
            <a:pPr lvl="1"/>
            <a:r>
              <a:rPr lang="en-SG" sz="1600" dirty="0"/>
              <a:t>How many layers of noise</a:t>
            </a:r>
          </a:p>
          <a:p>
            <a:r>
              <a:rPr lang="en-SG" sz="1600" dirty="0"/>
              <a:t>Persistence</a:t>
            </a:r>
          </a:p>
          <a:p>
            <a:pPr lvl="1"/>
            <a:r>
              <a:rPr lang="en-SG" sz="1600" dirty="0"/>
              <a:t>How much each layer contributes</a:t>
            </a:r>
          </a:p>
          <a:p>
            <a:r>
              <a:rPr lang="en-SG" sz="1600" dirty="0"/>
              <a:t>Lacunarity</a:t>
            </a:r>
          </a:p>
          <a:p>
            <a:pPr lvl="1"/>
            <a:r>
              <a:rPr lang="en-SG" sz="1600" dirty="0"/>
              <a:t>How zoomed in each layer is</a:t>
            </a:r>
          </a:p>
          <a:p>
            <a:r>
              <a:rPr lang="en-SG" sz="1600" dirty="0"/>
              <a:t>Ocean</a:t>
            </a:r>
          </a:p>
          <a:p>
            <a:pPr lvl="1"/>
            <a:r>
              <a:rPr lang="en-SG" sz="1200" dirty="0"/>
              <a:t>Lower vertices below a certain height + additional smoothing</a:t>
            </a:r>
          </a:p>
          <a:p>
            <a:pPr lvl="1"/>
            <a:endParaRPr lang="en-SG" sz="1600" dirty="0"/>
          </a:p>
        </p:txBody>
      </p:sp>
    </p:spTree>
    <p:extLst>
      <p:ext uri="{BB962C8B-B14F-4D97-AF65-F5344CB8AC3E}">
        <p14:creationId xmlns:p14="http://schemas.microsoft.com/office/powerpoint/2010/main" val="264423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2131</TotalTime>
  <Words>836</Words>
  <Application>Microsoft Office PowerPoint</Application>
  <PresentationFormat>Widescreen</PresentationFormat>
  <Paragraphs>144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Consolas</vt:lpstr>
      <vt:lpstr>Office Theme</vt:lpstr>
      <vt:lpstr>Procedural Planet</vt:lpstr>
      <vt:lpstr>Problem</vt:lpstr>
      <vt:lpstr>Approach</vt:lpstr>
      <vt:lpstr>Implementation Details</vt:lpstr>
      <vt:lpstr>Sphere</vt:lpstr>
      <vt:lpstr>UV Sphere</vt:lpstr>
      <vt:lpstr>Cubesphere</vt:lpstr>
      <vt:lpstr>Terrain</vt:lpstr>
      <vt:lpstr>Noise</vt:lpstr>
      <vt:lpstr>Colour</vt:lpstr>
      <vt:lpstr>Lighting</vt:lpstr>
      <vt:lpstr>Blending</vt:lpstr>
      <vt:lpstr>Colours</vt:lpstr>
      <vt:lpstr>Detail</vt:lpstr>
      <vt:lpstr>Ocean</vt:lpstr>
      <vt:lpstr>Framebuffers</vt:lpstr>
      <vt:lpstr>Ocean</vt:lpstr>
      <vt:lpstr>Ocean Colour</vt:lpstr>
      <vt:lpstr>Waves</vt:lpstr>
      <vt:lpstr>Atmosphere</vt:lpstr>
      <vt:lpstr>Atmosphere</vt:lpstr>
      <vt:lpstr>Precision</vt:lpstr>
      <vt:lpstr>Colour</vt:lpstr>
      <vt:lpstr>Clouds</vt:lpstr>
      <vt:lpstr>Cloud Layer</vt:lpstr>
      <vt:lpstr>Cloud Shape</vt:lpstr>
      <vt:lpstr>Lighting</vt:lpstr>
      <vt:lpstr>Others</vt:lpstr>
      <vt:lpstr>UI</vt:lpstr>
      <vt:lpstr>Camera</vt:lpstr>
      <vt:lpstr>Final Renders</vt:lpstr>
      <vt:lpstr>Space view</vt:lpstr>
      <vt:lpstr>Sunrise</vt:lpstr>
      <vt:lpstr>Blue skies</vt:lpstr>
      <vt:lpstr>Discussion</vt:lpstr>
      <vt:lpstr>Resources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Procedural Planet</dc:title>
  <dc:creator>Jeremy Chew</dc:creator>
  <cp:lastModifiedBy>Jeremy Chew</cp:lastModifiedBy>
  <cp:revision>30</cp:revision>
  <dcterms:created xsi:type="dcterms:W3CDTF">2021-07-26T14:10:31Z</dcterms:created>
  <dcterms:modified xsi:type="dcterms:W3CDTF">2021-08-10T16:02:42Z</dcterms:modified>
</cp:coreProperties>
</file>